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7" r:id="rId1"/>
  </p:sldMasterIdLst>
  <p:notesMasterIdLst>
    <p:notesMasterId r:id="rId37"/>
  </p:notesMasterIdLst>
  <p:sldIdLst>
    <p:sldId id="256" r:id="rId2"/>
    <p:sldId id="393" r:id="rId3"/>
    <p:sldId id="395" r:id="rId4"/>
    <p:sldId id="374" r:id="rId5"/>
    <p:sldId id="391" r:id="rId6"/>
    <p:sldId id="392" r:id="rId7"/>
    <p:sldId id="394" r:id="rId8"/>
    <p:sldId id="396" r:id="rId9"/>
    <p:sldId id="397" r:id="rId10"/>
    <p:sldId id="398" r:id="rId11"/>
    <p:sldId id="399" r:id="rId12"/>
    <p:sldId id="400" r:id="rId13"/>
    <p:sldId id="401" r:id="rId14"/>
    <p:sldId id="402" r:id="rId15"/>
    <p:sldId id="403" r:id="rId16"/>
    <p:sldId id="404" r:id="rId17"/>
    <p:sldId id="405" r:id="rId18"/>
    <p:sldId id="406" r:id="rId19"/>
    <p:sldId id="407" r:id="rId20"/>
    <p:sldId id="408" r:id="rId21"/>
    <p:sldId id="409" r:id="rId22"/>
    <p:sldId id="410" r:id="rId23"/>
    <p:sldId id="411" r:id="rId24"/>
    <p:sldId id="412" r:id="rId25"/>
    <p:sldId id="413" r:id="rId26"/>
    <p:sldId id="414" r:id="rId27"/>
    <p:sldId id="415" r:id="rId28"/>
    <p:sldId id="416" r:id="rId29"/>
    <p:sldId id="417" r:id="rId30"/>
    <p:sldId id="418" r:id="rId31"/>
    <p:sldId id="419" r:id="rId32"/>
    <p:sldId id="420" r:id="rId33"/>
    <p:sldId id="421" r:id="rId34"/>
    <p:sldId id="422" r:id="rId35"/>
    <p:sldId id="423" r:id="rId36"/>
  </p:sldIdLst>
  <p:sldSz cx="9906000" cy="6858000" type="A4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1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" pitchFamily="1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" pitchFamily="1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" pitchFamily="1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4C4C4C"/>
    <a:srgbClr val="463C31"/>
    <a:srgbClr val="81725E"/>
    <a:srgbClr val="007734"/>
    <a:srgbClr val="CC3300"/>
    <a:srgbClr val="B2B2B2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6225" autoAdjust="0"/>
    <p:restoredTop sz="94595" autoAdjust="0"/>
  </p:normalViewPr>
  <p:slideViewPr>
    <p:cSldViewPr>
      <p:cViewPr varScale="1">
        <p:scale>
          <a:sx n="112" d="100"/>
          <a:sy n="112" d="100"/>
        </p:scale>
        <p:origin x="1230" y="9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126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Click to edit Master text styles</a:t>
            </a:r>
          </a:p>
          <a:p>
            <a:pPr lvl="0"/>
            <a:r>
              <a:rPr lang="it-IT" noProof="0" smtClean="0"/>
              <a:t>Second level</a:t>
            </a:r>
          </a:p>
          <a:p>
            <a:pPr lvl="0"/>
            <a:r>
              <a:rPr lang="it-IT" noProof="0" smtClean="0"/>
              <a:t>Third level</a:t>
            </a:r>
          </a:p>
          <a:p>
            <a:pPr lvl="0"/>
            <a:r>
              <a:rPr lang="it-IT" noProof="0" smtClean="0"/>
              <a:t>Fourth level</a:t>
            </a:r>
          </a:p>
          <a:p>
            <a:pPr lvl="0"/>
            <a:r>
              <a:rPr lang="it-IT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7AEF32D5-D31F-47A2-9D65-04776060345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20831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C3ADFA-C44F-42F4-B75F-6D5E1F2C93E3}" type="slidenum">
              <a:rPr lang="it-IT" smtClean="0"/>
              <a:pPr/>
              <a:t>1</a:t>
            </a:fld>
            <a:endParaRPr lang="it-IT" smtClean="0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it-IT" sz="2400" smtClean="0"/>
              <a:t>Nel file ci sono due pagine mastro: quella della copertina (schema titolo) e quella di tutte le pagine successive (schema diapositiva)</a:t>
            </a:r>
          </a:p>
          <a:p>
            <a:pPr eaLnBrk="1" hangingPunct="1">
              <a:spcBef>
                <a:spcPct val="0"/>
              </a:spcBef>
            </a:pPr>
            <a:r>
              <a:rPr lang="it-IT" sz="2400" smtClean="0"/>
              <a:t>Il file modello è predisposto con la prima diapositiva pronta per essere corretta, poi facendo “nuova diapositiva” apparirà la nuova slide (schema diapositiva), anch’essa già formattata.</a:t>
            </a:r>
          </a:p>
          <a:p>
            <a:pPr eaLnBrk="1" hangingPunct="1">
              <a:spcBef>
                <a:spcPct val="0"/>
              </a:spcBef>
            </a:pPr>
            <a:r>
              <a:rPr lang="it-IT" sz="2400" smtClean="0"/>
              <a:t>Le modifiche vanno sempre fatte sulla singola slide, mai sulle pagine mastro, se non per l’inserimento del marchio del cliente.</a:t>
            </a:r>
          </a:p>
          <a:p>
            <a:pPr eaLnBrk="1" hangingPunct="1">
              <a:spcBef>
                <a:spcPct val="0"/>
              </a:spcBef>
            </a:pPr>
            <a:r>
              <a:rPr lang="it-IT" sz="2400" smtClean="0"/>
              <a:t>Se non serve una diapositiva standard, ma ad esempio una dove inserire un grafico allora prima bisogna creare una nuova diapositiva e poi da “formato”/”layout diapositiva” cambiare la struttura della diapositiva con quella che occorre: rimarranno della diapositiva standard solo gli elementi necessari.</a:t>
            </a:r>
          </a:p>
        </p:txBody>
      </p:sp>
    </p:spTree>
    <p:extLst>
      <p:ext uri="{BB962C8B-B14F-4D97-AF65-F5344CB8AC3E}">
        <p14:creationId xmlns:p14="http://schemas.microsoft.com/office/powerpoint/2010/main" val="3109505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/>
          </p:cNvSpPr>
          <p:nvPr/>
        </p:nvSpPr>
        <p:spPr bwMode="auto">
          <a:xfrm>
            <a:off x="0" y="914400"/>
            <a:ext cx="8534400" cy="152400"/>
          </a:xfrm>
          <a:prstGeom prst="rect">
            <a:avLst/>
          </a:prstGeom>
          <a:solidFill>
            <a:srgbClr val="C90039"/>
          </a:solidFill>
          <a:ln w="12700">
            <a:solidFill>
              <a:srgbClr val="C9003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/>
          </p:cNvSpPr>
          <p:nvPr/>
        </p:nvSpPr>
        <p:spPr bwMode="auto">
          <a:xfrm>
            <a:off x="0" y="6705600"/>
            <a:ext cx="9906000" cy="152400"/>
          </a:xfrm>
          <a:prstGeom prst="rect">
            <a:avLst/>
          </a:prstGeom>
          <a:solidFill>
            <a:srgbClr val="C90039"/>
          </a:solidFill>
          <a:ln w="12700">
            <a:solidFill>
              <a:srgbClr val="C9003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/>
          </p:cNvSpPr>
          <p:nvPr/>
        </p:nvSpPr>
        <p:spPr bwMode="auto">
          <a:xfrm>
            <a:off x="8686800" y="911225"/>
            <a:ext cx="1219200" cy="152400"/>
          </a:xfrm>
          <a:prstGeom prst="rect">
            <a:avLst/>
          </a:prstGeom>
          <a:solidFill>
            <a:srgbClr val="004589"/>
          </a:solidFill>
          <a:ln w="12700">
            <a:solidFill>
              <a:srgbClr val="00458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pic>
        <p:nvPicPr>
          <p:cNvPr id="7" name="Picture 1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13813" y="115888"/>
            <a:ext cx="719137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667000"/>
            <a:ext cx="8382000" cy="762000"/>
          </a:xfrm>
        </p:spPr>
        <p:txBody>
          <a:bodyPr/>
          <a:lstStyle>
            <a:lvl1pPr algn="ctr">
              <a:defRPr sz="3200">
                <a:solidFill>
                  <a:srgbClr val="C90039"/>
                </a:solidFill>
              </a:defRPr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429000"/>
            <a:ext cx="6934200" cy="1752600"/>
          </a:xfrm>
        </p:spPr>
        <p:txBody>
          <a:bodyPr/>
          <a:lstStyle>
            <a:lvl1pPr marL="0" indent="0" algn="ctr">
              <a:buFont typeface="Wingdings" pitchFamily="1" charset="2"/>
              <a:buNone/>
              <a:defRPr sz="2000"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/>
          </p:cNvSpPr>
          <p:nvPr/>
        </p:nvSpPr>
        <p:spPr bwMode="auto">
          <a:xfrm>
            <a:off x="0" y="911225"/>
            <a:ext cx="8534400" cy="152400"/>
          </a:xfrm>
          <a:prstGeom prst="rect">
            <a:avLst/>
          </a:prstGeom>
          <a:solidFill>
            <a:srgbClr val="C90039"/>
          </a:solidFill>
          <a:ln w="12700">
            <a:solidFill>
              <a:srgbClr val="C9003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buClr>
                <a:srgbClr val="880229"/>
              </a:buClr>
              <a:buFont typeface="Wingdings" pitchFamily="1" charset="2"/>
              <a:buChar char="§"/>
              <a:defRPr/>
            </a:pPr>
            <a:endParaRPr lang="it-IT" b="0"/>
          </a:p>
        </p:txBody>
      </p:sp>
      <p:sp>
        <p:nvSpPr>
          <p:cNvPr id="5" name="Rectangle 8"/>
          <p:cNvSpPr>
            <a:spLocks/>
          </p:cNvSpPr>
          <p:nvPr/>
        </p:nvSpPr>
        <p:spPr bwMode="auto">
          <a:xfrm>
            <a:off x="0" y="6705600"/>
            <a:ext cx="9906000" cy="152400"/>
          </a:xfrm>
          <a:prstGeom prst="rect">
            <a:avLst/>
          </a:prstGeom>
          <a:solidFill>
            <a:srgbClr val="C90039"/>
          </a:solidFill>
          <a:ln w="12700">
            <a:solidFill>
              <a:srgbClr val="C9003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6" name="Rectangle 9"/>
          <p:cNvSpPr>
            <a:spLocks/>
          </p:cNvSpPr>
          <p:nvPr/>
        </p:nvSpPr>
        <p:spPr bwMode="auto">
          <a:xfrm>
            <a:off x="8686800" y="911225"/>
            <a:ext cx="1219200" cy="152400"/>
          </a:xfrm>
          <a:prstGeom prst="rect">
            <a:avLst/>
          </a:prstGeom>
          <a:solidFill>
            <a:srgbClr val="004589"/>
          </a:solidFill>
          <a:ln w="12700">
            <a:solidFill>
              <a:srgbClr val="00458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646FF-BD58-4E46-BAD6-CDD6A438EA55}" type="slidenum">
              <a:rPr lang="it-IT"/>
              <a:pPr>
                <a:defRPr/>
              </a:pPr>
              <a:t>‹N›</a:t>
            </a:fld>
            <a:endParaRPr lang="it-IT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67000" y="533400"/>
            <a:ext cx="594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stile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295400"/>
            <a:ext cx="83820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8" name="Segnaposto numero diapositiva 3"/>
          <p:cNvSpPr>
            <a:spLocks noGrp="1"/>
          </p:cNvSpPr>
          <p:nvPr>
            <p:ph type="sldNum" sz="quarter" idx="4"/>
          </p:nvPr>
        </p:nvSpPr>
        <p:spPr bwMode="auto">
          <a:xfrm>
            <a:off x="8915400" y="6629400"/>
            <a:ext cx="914400" cy="1524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F72A6303-8827-4A72-B6AF-4D340B2FBE4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Verdana" pitchFamily="1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Verdana" pitchFamily="1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Verdana" pitchFamily="1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Verdana" pitchFamily="1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C90039"/>
        </a:buClr>
        <a:buSzPct val="75000"/>
        <a:buFont typeface="Wingdings" pitchFamily="2" charset="2"/>
        <a:buChar char="q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06438" indent="-230188" algn="l" rtl="0" eaLnBrk="0" fontAlgn="base" hangingPunct="0">
        <a:spcBef>
          <a:spcPct val="20000"/>
        </a:spcBef>
        <a:spcAft>
          <a:spcPct val="0"/>
        </a:spcAft>
        <a:buClr>
          <a:srgbClr val="C90039"/>
        </a:buClr>
        <a:buSzPct val="12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089025" indent="-192088" algn="l" rtl="0" eaLnBrk="0" fontAlgn="base" hangingPunct="0">
        <a:spcBef>
          <a:spcPct val="20000"/>
        </a:spcBef>
        <a:spcAft>
          <a:spcPct val="0"/>
        </a:spcAft>
        <a:buSzPct val="120000"/>
        <a:buFont typeface="Wingdings" pitchFamily="2" charset="2"/>
        <a:buChar char="§"/>
        <a:defRPr sz="2000">
          <a:solidFill>
            <a:schemeClr val="bg2"/>
          </a:solidFill>
          <a:latin typeface="+mn-lt"/>
        </a:defRPr>
      </a:lvl3pPr>
      <a:lvl4pPr marL="1508125" indent="-228600" algn="l" rtl="0" eaLnBrk="0" fontAlgn="base" hangingPunct="0">
        <a:spcBef>
          <a:spcPct val="20000"/>
        </a:spcBef>
        <a:spcAft>
          <a:spcPct val="0"/>
        </a:spcAft>
        <a:buSzPct val="120000"/>
        <a:buFont typeface="Times" pitchFamily="1" charset="0"/>
        <a:buChar char="•"/>
        <a:defRPr sz="1600">
          <a:solidFill>
            <a:schemeClr val="tx1"/>
          </a:solidFill>
          <a:latin typeface="+mn-lt"/>
        </a:defRPr>
      </a:lvl4pPr>
      <a:lvl5pPr marL="1927225" indent="-228600" algn="l" rtl="0" eaLnBrk="0" fontAlgn="base" hangingPunct="0">
        <a:spcBef>
          <a:spcPct val="20000"/>
        </a:spcBef>
        <a:spcAft>
          <a:spcPct val="0"/>
        </a:spcAft>
        <a:buFont typeface="Times CE" pitchFamily="1" charset="-18"/>
        <a:buChar char="-"/>
        <a:defRPr sz="1600">
          <a:solidFill>
            <a:schemeClr val="bg2"/>
          </a:solidFill>
          <a:latin typeface="+mn-lt"/>
        </a:defRPr>
      </a:lvl5pPr>
      <a:lvl6pPr marL="2384425" indent="-228600" algn="l" rtl="0" fontAlgn="base">
        <a:spcBef>
          <a:spcPct val="20000"/>
        </a:spcBef>
        <a:spcAft>
          <a:spcPct val="0"/>
        </a:spcAft>
        <a:buFont typeface="Times CE" pitchFamily="1" charset="-18"/>
        <a:buChar char="-"/>
        <a:defRPr sz="1600">
          <a:solidFill>
            <a:schemeClr val="bg2"/>
          </a:solidFill>
          <a:latin typeface="+mn-lt"/>
        </a:defRPr>
      </a:lvl6pPr>
      <a:lvl7pPr marL="2841625" indent="-228600" algn="l" rtl="0" fontAlgn="base">
        <a:spcBef>
          <a:spcPct val="20000"/>
        </a:spcBef>
        <a:spcAft>
          <a:spcPct val="0"/>
        </a:spcAft>
        <a:buFont typeface="Times CE" pitchFamily="1" charset="-18"/>
        <a:buChar char="-"/>
        <a:defRPr sz="1600">
          <a:solidFill>
            <a:schemeClr val="bg2"/>
          </a:solidFill>
          <a:latin typeface="+mn-lt"/>
        </a:defRPr>
      </a:lvl7pPr>
      <a:lvl8pPr marL="3298825" indent="-228600" algn="l" rtl="0" fontAlgn="base">
        <a:spcBef>
          <a:spcPct val="20000"/>
        </a:spcBef>
        <a:spcAft>
          <a:spcPct val="0"/>
        </a:spcAft>
        <a:buFont typeface="Times CE" pitchFamily="1" charset="-18"/>
        <a:buChar char="-"/>
        <a:defRPr sz="1600">
          <a:solidFill>
            <a:schemeClr val="bg2"/>
          </a:solidFill>
          <a:latin typeface="+mn-lt"/>
        </a:defRPr>
      </a:lvl8pPr>
      <a:lvl9pPr marL="3756025" indent="-228600" algn="l" rtl="0" fontAlgn="base">
        <a:spcBef>
          <a:spcPct val="20000"/>
        </a:spcBef>
        <a:spcAft>
          <a:spcPct val="0"/>
        </a:spcAft>
        <a:buFont typeface="Times CE" pitchFamily="1" charset="-18"/>
        <a:buChar char="-"/>
        <a:defRPr sz="1600">
          <a:solidFill>
            <a:schemeClr val="bg2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447800"/>
            <a:ext cx="8305800" cy="2701280"/>
          </a:xfrm>
          <a:solidFill>
            <a:srgbClr val="D9D9D9"/>
          </a:solidFill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eaLnBrk="1" hangingPunct="1"/>
            <a:r>
              <a:rPr lang="it-IT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Times New Roman" charset="0"/>
              </a:rPr>
              <a:t>La legge regionale 41/2018</a:t>
            </a:r>
            <a:br>
              <a:rPr lang="it-IT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Times New Roman" charset="0"/>
              </a:rPr>
            </a:br>
            <a:r>
              <a:rPr lang="it-IT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Times New Roman" charset="0"/>
              </a:rPr>
              <a:t>in tema di prevenzione del rischio idraulico: profili giuridici</a:t>
            </a:r>
            <a:br>
              <a:rPr lang="it-IT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Times New Roman" charset="0"/>
              </a:rPr>
            </a:br>
            <a:r>
              <a:rPr lang="it-IT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Times New Roman" charset="0"/>
              </a:rPr>
              <a:t/>
            </a:r>
            <a:br>
              <a:rPr lang="it-IT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Times New Roman" charset="0"/>
              </a:rPr>
            </a:br>
            <a:endParaRPr lang="it-IT" sz="2800" dirty="0" smtClean="0">
              <a:latin typeface="Verdana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429000"/>
            <a:ext cx="8229600" cy="2209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it-IT" b="1" dirty="0" smtClean="0">
              <a:latin typeface="Verdana" pitchFamily="34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it-IT" b="1" dirty="0" smtClean="0">
                <a:latin typeface="Verdana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it-IT" sz="600" b="1" dirty="0" smtClean="0">
              <a:latin typeface="Verdana" pitchFamily="34" charset="0"/>
            </a:endParaRP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it-IT" sz="1600" dirty="0" smtClean="0">
              <a:latin typeface="Verdana" pitchFamily="34" charset="0"/>
            </a:endParaRP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it-IT" sz="1600" dirty="0" smtClean="0">
                <a:latin typeface="Verdana" pitchFamily="34" charset="0"/>
              </a:rPr>
              <a:t>Avv. Enrico Amante </a:t>
            </a:r>
          </a:p>
          <a:p>
            <a:pPr algn="l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it-IT" sz="1600" dirty="0" smtClean="0">
                <a:latin typeface="Verdana" pitchFamily="34" charset="0"/>
              </a:rPr>
              <a:t>	</a:t>
            </a:r>
          </a:p>
          <a:p>
            <a:pPr algn="r" eaLnBrk="1" hangingPunct="1">
              <a:spcBef>
                <a:spcPct val="0"/>
              </a:spcBef>
              <a:buFont typeface="Wingdings" pitchFamily="2" charset="2"/>
              <a:buNone/>
            </a:pPr>
            <a:endParaRPr lang="it-IT" sz="1600" dirty="0" smtClean="0">
              <a:latin typeface="Verdana" pitchFamily="34" charset="0"/>
            </a:endParaRPr>
          </a:p>
          <a:p>
            <a:pPr algn="r" eaLnBrk="1" hangingPunct="1">
              <a:spcBef>
                <a:spcPct val="0"/>
              </a:spcBef>
              <a:buFont typeface="Wingdings" pitchFamily="2" charset="2"/>
              <a:buNone/>
            </a:pPr>
            <a:endParaRPr lang="it-IT" sz="800" dirty="0" smtClean="0">
              <a:latin typeface="Verdana" pitchFamily="34" charset="0"/>
            </a:endParaRPr>
          </a:p>
          <a:p>
            <a:pPr algn="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it-IT" sz="1200" dirty="0" smtClean="0">
                <a:solidFill>
                  <a:srgbClr val="CC0000"/>
                </a:solidFill>
                <a:latin typeface="Verdana" pitchFamily="34" charset="0"/>
              </a:rPr>
              <a:t>Grosseto – 26 novembre 2018</a:t>
            </a:r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2209800" y="838200"/>
            <a:ext cx="579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b="0" dirty="0" smtClean="0">
                <a:latin typeface="Verdana" pitchFamily="34" charset="0"/>
              </a:rPr>
              <a:t>Ance Grosseto</a:t>
            </a:r>
            <a:endParaRPr lang="it-IT" b="0" dirty="0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 bwMode="auto">
          <a:xfrm>
            <a:off x="8915400" y="6629400"/>
            <a:ext cx="914400" cy="152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4AFF9D1D-6D95-4DDB-9E78-8BDA92E45265}" type="slidenum">
              <a:rPr lang="it-IT" sz="1200">
                <a:solidFill>
                  <a:schemeClr val="bg1"/>
                </a:solidFill>
                <a:latin typeface="+mn-lt"/>
              </a:rPr>
              <a:pPr algn="r">
                <a:defRPr/>
              </a:pPr>
              <a:t>10</a:t>
            </a:fld>
            <a:endParaRPr lang="it-IT" sz="1200">
              <a:latin typeface="+mn-lt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457200"/>
            <a:ext cx="6934200" cy="381000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Art. 3: I dieci metri dal ciglio</a:t>
            </a:r>
          </a:p>
        </p:txBody>
      </p:sp>
      <p:sp>
        <p:nvSpPr>
          <p:cNvPr id="51205" name="Titolo 1"/>
          <p:cNvSpPr>
            <a:spLocks noGrp="1"/>
          </p:cNvSpPr>
          <p:nvPr>
            <p:ph type="body" idx="4294967295"/>
          </p:nvPr>
        </p:nvSpPr>
        <p:spPr>
          <a:xfrm>
            <a:off x="609600" y="1052736"/>
            <a:ext cx="8839200" cy="5348064"/>
          </a:xfrm>
          <a:solidFill>
            <a:srgbClr val="FFFFCC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buNone/>
            </a:pPr>
            <a:endParaRPr lang="it-IT" sz="2800" b="1" u="sng" dirty="0" smtClean="0"/>
          </a:p>
          <a:p>
            <a:pPr>
              <a:buNone/>
            </a:pPr>
            <a:r>
              <a:rPr lang="it-IT" sz="2800" b="1" u="sng" dirty="0" smtClean="0"/>
              <a:t>Quindi…sul patrimonio edilizio esistente</a:t>
            </a:r>
            <a:r>
              <a:rPr lang="it-IT" sz="2800" dirty="0" smtClean="0"/>
              <a:t>, legittimamente realizzato </a:t>
            </a:r>
            <a:r>
              <a:rPr lang="it-IT" sz="2800" dirty="0" smtClean="0"/>
              <a:t>nel </a:t>
            </a:r>
            <a:r>
              <a:rPr lang="it-IT" sz="2800" dirty="0" smtClean="0"/>
              <a:t>rispetto della disciplina comunale sono consentiti interventi </a:t>
            </a:r>
            <a:r>
              <a:rPr lang="it-IT" sz="2800" b="1" u="sng" dirty="0" smtClean="0"/>
              <a:t>sino alla ristrutturazione edilizia conservativa, ma senza frazionamenti e mutamenti della destinazione d’uso </a:t>
            </a:r>
            <a:r>
              <a:rPr lang="it-IT" sz="2800" dirty="0" smtClean="0"/>
              <a:t>verso il residenziale e assimilabili…</a:t>
            </a:r>
          </a:p>
          <a:p>
            <a:pPr>
              <a:buNone/>
            </a:pPr>
            <a:endParaRPr lang="it-IT" sz="2800" dirty="0" smtClean="0"/>
          </a:p>
          <a:p>
            <a:pPr>
              <a:buNone/>
            </a:pPr>
            <a:r>
              <a:rPr lang="it-IT" sz="2800" dirty="0" smtClean="0"/>
              <a:t>La </a:t>
            </a:r>
            <a:r>
              <a:rPr lang="it-IT" sz="2800" dirty="0" smtClean="0"/>
              <a:t>legge ammette </a:t>
            </a:r>
            <a:r>
              <a:rPr lang="it-IT" sz="2800" dirty="0" smtClean="0"/>
              <a:t>sempre, </a:t>
            </a:r>
            <a:r>
              <a:rPr lang="it-IT" sz="2800" dirty="0" smtClean="0"/>
              <a:t>espressamente:</a:t>
            </a:r>
          </a:p>
          <a:p>
            <a:pPr>
              <a:buFontTx/>
              <a:buChar char="-"/>
            </a:pPr>
            <a:r>
              <a:rPr lang="it-IT" sz="2800" dirty="0" smtClean="0"/>
              <a:t>la manutenzione ordinaria;</a:t>
            </a:r>
          </a:p>
          <a:p>
            <a:pPr>
              <a:buFontTx/>
              <a:buChar char="-"/>
            </a:pPr>
            <a:r>
              <a:rPr lang="it-IT" sz="2800" dirty="0" smtClean="0"/>
              <a:t>l’abbattimento </a:t>
            </a:r>
            <a:r>
              <a:rPr lang="it-IT" sz="2800" dirty="0" smtClean="0"/>
              <a:t>delle </a:t>
            </a:r>
            <a:r>
              <a:rPr lang="it-IT" sz="2800" dirty="0" smtClean="0"/>
              <a:t>barriere architettoniche</a:t>
            </a:r>
            <a:endParaRPr lang="it-IT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 bwMode="auto">
          <a:xfrm>
            <a:off x="8915400" y="6629400"/>
            <a:ext cx="914400" cy="152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4AFF9D1D-6D95-4DDB-9E78-8BDA92E45265}" type="slidenum">
              <a:rPr lang="it-IT" sz="1200">
                <a:solidFill>
                  <a:schemeClr val="bg1"/>
                </a:solidFill>
                <a:latin typeface="+mn-lt"/>
              </a:rPr>
              <a:pPr algn="r">
                <a:defRPr/>
              </a:pPr>
              <a:t>11</a:t>
            </a:fld>
            <a:endParaRPr lang="it-IT" sz="1200">
              <a:latin typeface="+mn-lt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457200"/>
            <a:ext cx="6934200" cy="381000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Art. 3: I dieci metri dal ciglio</a:t>
            </a:r>
          </a:p>
        </p:txBody>
      </p:sp>
      <p:sp>
        <p:nvSpPr>
          <p:cNvPr id="51205" name="Titolo 1"/>
          <p:cNvSpPr>
            <a:spLocks noGrp="1"/>
          </p:cNvSpPr>
          <p:nvPr>
            <p:ph type="body" idx="4294967295"/>
          </p:nvPr>
        </p:nvSpPr>
        <p:spPr>
          <a:xfrm>
            <a:off x="609600" y="1052736"/>
            <a:ext cx="8839200" cy="5348064"/>
          </a:xfrm>
          <a:solidFill>
            <a:srgbClr val="FFFFCC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buNone/>
            </a:pPr>
            <a:endParaRPr lang="it-IT" sz="2800" b="1" u="sng" dirty="0" smtClean="0"/>
          </a:p>
          <a:p>
            <a:pPr>
              <a:buNone/>
            </a:pPr>
            <a:r>
              <a:rPr lang="it-IT" sz="2800" b="1" u="sng" dirty="0" smtClean="0"/>
              <a:t>Sempre in tema di PEE: </a:t>
            </a:r>
            <a:r>
              <a:rPr lang="it-IT" sz="2800" dirty="0" smtClean="0"/>
              <a:t>sulle </a:t>
            </a:r>
            <a:r>
              <a:rPr lang="it-IT" sz="2800" b="1" u="sng" dirty="0" smtClean="0"/>
              <a:t>infrastrutture a sviluppo lineare esistenti </a:t>
            </a:r>
            <a:r>
              <a:rPr lang="it-IT" sz="2800" dirty="0" smtClean="0"/>
              <a:t>e </a:t>
            </a:r>
            <a:r>
              <a:rPr lang="it-IT" sz="2800" b="1" u="sng" dirty="0" smtClean="0"/>
              <a:t>loro pertinenze</a:t>
            </a:r>
            <a:r>
              <a:rPr lang="it-IT" sz="2800" dirty="0" smtClean="0"/>
              <a:t>, sui </a:t>
            </a:r>
            <a:r>
              <a:rPr lang="it-IT" sz="2800" b="1" u="sng" dirty="0" smtClean="0"/>
              <a:t>parcheggi pubblici e privati</a:t>
            </a:r>
            <a:r>
              <a:rPr lang="it-IT" sz="2800" b="1" dirty="0" smtClean="0"/>
              <a:t>, </a:t>
            </a:r>
            <a:r>
              <a:rPr lang="it-IT" sz="2800" dirty="0" smtClean="0"/>
              <a:t>legittimamente realizzati […] sono consentiti interventi di adeguamento e ampliamento per la messa in sicurezza delle infrastrutture ai sensi della normativa tecnica di riferimento. </a:t>
            </a:r>
            <a:endParaRPr lang="it-IT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 bwMode="auto">
          <a:xfrm>
            <a:off x="8915400" y="6629400"/>
            <a:ext cx="914400" cy="152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4AFF9D1D-6D95-4DDB-9E78-8BDA92E45265}" type="slidenum">
              <a:rPr lang="it-IT" sz="1200">
                <a:solidFill>
                  <a:schemeClr val="bg1"/>
                </a:solidFill>
                <a:latin typeface="+mn-lt"/>
              </a:rPr>
              <a:pPr algn="r">
                <a:defRPr/>
              </a:pPr>
              <a:t>12</a:t>
            </a:fld>
            <a:endParaRPr lang="it-IT" sz="1200">
              <a:latin typeface="+mn-lt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457200"/>
            <a:ext cx="6934200" cy="381000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Art. 3: I dieci metri dal ciglio</a:t>
            </a:r>
          </a:p>
        </p:txBody>
      </p:sp>
      <p:sp>
        <p:nvSpPr>
          <p:cNvPr id="51205" name="Titolo 1"/>
          <p:cNvSpPr>
            <a:spLocks noGrp="1"/>
          </p:cNvSpPr>
          <p:nvPr>
            <p:ph type="body" idx="4294967295"/>
          </p:nvPr>
        </p:nvSpPr>
        <p:spPr>
          <a:xfrm>
            <a:off x="609600" y="1052736"/>
            <a:ext cx="8839200" cy="5348064"/>
          </a:xfrm>
          <a:solidFill>
            <a:srgbClr val="FFFFCC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buNone/>
            </a:pPr>
            <a:r>
              <a:rPr lang="it-IT" sz="2800" b="1" u="sng" dirty="0" smtClean="0"/>
              <a:t>Tutti gli interventi sinora esaminati sono subordinati al rilascio dell’</a:t>
            </a:r>
            <a:r>
              <a:rPr lang="it-IT" sz="2800" b="1" u="sng" dirty="0" err="1" smtClean="0"/>
              <a:t>autorizz</a:t>
            </a:r>
            <a:r>
              <a:rPr lang="it-IT" sz="2800" b="1" u="sng" dirty="0" smtClean="0"/>
              <a:t>. regionale che attesti:</a:t>
            </a:r>
          </a:p>
          <a:p>
            <a:pPr>
              <a:buNone/>
            </a:pPr>
            <a:r>
              <a:rPr lang="it-IT" sz="2800" dirty="0" smtClean="0"/>
              <a:t>a) che sia assicurato il miglioramento o la non alterazione del buon regime delle acque; </a:t>
            </a:r>
          </a:p>
          <a:p>
            <a:r>
              <a:rPr lang="it-IT" sz="2800" dirty="0" smtClean="0"/>
              <a:t>b)  la non interferenza con le esigenze di </a:t>
            </a:r>
            <a:r>
              <a:rPr lang="it-IT" sz="2800" dirty="0" err="1" smtClean="0"/>
              <a:t>regimazione</a:t>
            </a:r>
            <a:r>
              <a:rPr lang="it-IT" sz="2800" dirty="0" smtClean="0"/>
              <a:t> idraulica, accessibilità e manutenzione del corso d'acqua …</a:t>
            </a:r>
          </a:p>
          <a:p>
            <a:r>
              <a:rPr lang="it-IT" sz="2800" dirty="0" smtClean="0"/>
              <a:t>c) la non interferenza con la stabilità del fondo e delle sponde;  					</a:t>
            </a:r>
            <a:r>
              <a:rPr lang="it-IT" sz="2800" dirty="0" err="1" smtClean="0"/>
              <a:t>Segue…</a:t>
            </a:r>
            <a:endParaRPr lang="it-IT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 bwMode="auto">
          <a:xfrm>
            <a:off x="8915400" y="6629400"/>
            <a:ext cx="914400" cy="152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4AFF9D1D-6D95-4DDB-9E78-8BDA92E45265}" type="slidenum">
              <a:rPr lang="it-IT" sz="1200">
                <a:solidFill>
                  <a:schemeClr val="bg1"/>
                </a:solidFill>
                <a:latin typeface="+mn-lt"/>
              </a:rPr>
              <a:pPr algn="r">
                <a:defRPr/>
              </a:pPr>
              <a:t>13</a:t>
            </a:fld>
            <a:endParaRPr lang="it-IT" sz="1200">
              <a:latin typeface="+mn-lt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457200"/>
            <a:ext cx="6934200" cy="381000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Art. 3: I dieci metri dal ciglio</a:t>
            </a:r>
          </a:p>
        </p:txBody>
      </p:sp>
      <p:sp>
        <p:nvSpPr>
          <p:cNvPr id="51205" name="Titolo 1"/>
          <p:cNvSpPr>
            <a:spLocks noGrp="1"/>
          </p:cNvSpPr>
          <p:nvPr>
            <p:ph type="body" idx="4294967295"/>
          </p:nvPr>
        </p:nvSpPr>
        <p:spPr>
          <a:xfrm>
            <a:off x="609600" y="1052736"/>
            <a:ext cx="8839200" cy="5348064"/>
          </a:xfrm>
          <a:solidFill>
            <a:srgbClr val="FFFFCC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buNone/>
            </a:pPr>
            <a:endParaRPr lang="it-IT" sz="2800" b="1" u="sng" dirty="0" smtClean="0"/>
          </a:p>
          <a:p>
            <a:pPr>
              <a:buNone/>
            </a:pPr>
            <a:r>
              <a:rPr lang="it-IT" sz="2800" b="1" u="sng" dirty="0" smtClean="0"/>
              <a:t>Tutti gli interventi sinora esaminati sono subordinati al rilascio dell’</a:t>
            </a:r>
            <a:r>
              <a:rPr lang="it-IT" sz="2800" b="1" u="sng" dirty="0" err="1" smtClean="0"/>
              <a:t>autorizz</a:t>
            </a:r>
            <a:r>
              <a:rPr lang="it-IT" sz="2800" b="1" u="sng" dirty="0" smtClean="0"/>
              <a:t>. regionale che attesti</a:t>
            </a:r>
          </a:p>
          <a:p>
            <a:r>
              <a:rPr lang="it-IT" sz="2800" dirty="0" smtClean="0"/>
              <a:t>d) il non aggravio del rischio in altre aree derivante dalla realizzazione dell'intervento; </a:t>
            </a:r>
          </a:p>
          <a:p>
            <a:r>
              <a:rPr lang="it-IT" sz="2800" dirty="0" smtClean="0"/>
              <a:t>e)  il non aggravio del rischio per le persone e per l'immobile oggetto dell'intervento; </a:t>
            </a:r>
          </a:p>
          <a:p>
            <a:r>
              <a:rPr lang="it-IT" sz="2800" dirty="0" smtClean="0"/>
              <a:t>f) che il patrimonio edilizio esistente sia inserito nel piano di protezione civile comunale al fine di prevenire i danni in caso di evento alluvionale. </a:t>
            </a:r>
          </a:p>
          <a:p>
            <a:pPr>
              <a:buNone/>
            </a:pPr>
            <a:endParaRPr lang="it-IT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 bwMode="auto">
          <a:xfrm>
            <a:off x="8915400" y="6629400"/>
            <a:ext cx="914400" cy="152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4AFF9D1D-6D95-4DDB-9E78-8BDA92E45265}" type="slidenum">
              <a:rPr lang="it-IT" sz="1200">
                <a:solidFill>
                  <a:schemeClr val="bg1"/>
                </a:solidFill>
                <a:latin typeface="+mn-lt"/>
              </a:rPr>
              <a:pPr algn="r">
                <a:defRPr/>
              </a:pPr>
              <a:t>14</a:t>
            </a:fld>
            <a:endParaRPr lang="it-IT" sz="1200">
              <a:latin typeface="+mn-lt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457200"/>
            <a:ext cx="6934200" cy="381000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Art. 3: I dieci metri dal ciglio</a:t>
            </a:r>
          </a:p>
        </p:txBody>
      </p:sp>
      <p:sp>
        <p:nvSpPr>
          <p:cNvPr id="51205" name="Titolo 1"/>
          <p:cNvSpPr>
            <a:spLocks noGrp="1"/>
          </p:cNvSpPr>
          <p:nvPr>
            <p:ph type="body" idx="4294967295"/>
          </p:nvPr>
        </p:nvSpPr>
        <p:spPr>
          <a:xfrm>
            <a:off x="609600" y="1052736"/>
            <a:ext cx="8839200" cy="5348064"/>
          </a:xfrm>
          <a:solidFill>
            <a:srgbClr val="FFFFCC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buNone/>
            </a:pPr>
            <a:endParaRPr lang="it-IT" sz="2800" b="1" u="sng" dirty="0" smtClean="0"/>
          </a:p>
          <a:p>
            <a:pPr>
              <a:buNone/>
            </a:pPr>
            <a:r>
              <a:rPr lang="it-IT" sz="2800" dirty="0" smtClean="0"/>
              <a:t>Il presente articolo non si applica alle opere, </a:t>
            </a:r>
            <a:r>
              <a:rPr lang="it-IT" sz="2800" b="1" u="sng" dirty="0" smtClean="0"/>
              <a:t>interventi e manufatti privi di rilevanza edilizia </a:t>
            </a:r>
            <a:r>
              <a:rPr lang="it-IT" sz="2800" dirty="0" smtClean="0"/>
              <a:t>di cui all'articolo 137 </a:t>
            </a:r>
            <a:r>
              <a:rPr lang="it-IT" sz="2800" dirty="0" err="1" smtClean="0"/>
              <a:t>l.r</a:t>
            </a:r>
            <a:r>
              <a:rPr lang="it-IT" sz="2800" dirty="0" smtClean="0"/>
              <a:t> 65/2014, </a:t>
            </a:r>
            <a:r>
              <a:rPr lang="it-IT" sz="2800" b="1" u="sng" dirty="0" smtClean="0"/>
              <a:t>previa verifica di compatibilità idraulica. </a:t>
            </a:r>
            <a:endParaRPr lang="it-IT" sz="2800" b="1" u="sng" dirty="0" smtClean="0"/>
          </a:p>
          <a:p>
            <a:pPr>
              <a:buNone/>
            </a:pPr>
            <a:endParaRPr lang="it-IT" sz="2800" b="1" u="sng" dirty="0" smtClean="0"/>
          </a:p>
          <a:p>
            <a:pPr>
              <a:buNone/>
            </a:pPr>
            <a:r>
              <a:rPr lang="it-IT" sz="2800" b="1" u="sng" dirty="0" smtClean="0"/>
              <a:t>La verifica è effettuata dalla struttura regionale competente nell'ambito del rilascio della concessione </a:t>
            </a:r>
            <a:r>
              <a:rPr lang="it-IT" sz="2800" b="1" u="sng" dirty="0" err="1" smtClean="0"/>
              <a:t>demaniale…</a:t>
            </a:r>
            <a:endParaRPr lang="it-IT" sz="2800" b="1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 bwMode="auto">
          <a:xfrm>
            <a:off x="8915400" y="6629400"/>
            <a:ext cx="914400" cy="152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4AFF9D1D-6D95-4DDB-9E78-8BDA92E45265}" type="slidenum">
              <a:rPr lang="it-IT" sz="1200">
                <a:solidFill>
                  <a:schemeClr val="bg1"/>
                </a:solidFill>
                <a:latin typeface="+mn-lt"/>
              </a:rPr>
              <a:pPr algn="r">
                <a:defRPr/>
              </a:pPr>
              <a:t>15</a:t>
            </a:fld>
            <a:endParaRPr lang="it-IT" sz="1200">
              <a:latin typeface="+mn-lt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457200"/>
            <a:ext cx="6934200" cy="381000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</a:t>
            </a:r>
            <a:r>
              <a:rPr lang="it-IT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RUOLO DEGLI EELL: LE OPERE EX ART. 8</a:t>
            </a:r>
            <a:endParaRPr lang="it-IT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51205" name="Titolo 1"/>
          <p:cNvSpPr>
            <a:spLocks noGrp="1"/>
          </p:cNvSpPr>
          <p:nvPr>
            <p:ph type="body" idx="4294967295"/>
          </p:nvPr>
        </p:nvSpPr>
        <p:spPr>
          <a:xfrm>
            <a:off x="609600" y="1052736"/>
            <a:ext cx="8839200" cy="5348064"/>
          </a:xfrm>
          <a:solidFill>
            <a:srgbClr val="FFFFCC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marL="0" indent="0">
              <a:buNone/>
            </a:pPr>
            <a:r>
              <a:rPr lang="it-IT" sz="2800" dirty="0" smtClean="0"/>
              <a:t>I </a:t>
            </a:r>
            <a:r>
              <a:rPr lang="it-IT" sz="2800" dirty="0"/>
              <a:t>comuni disciplinano i diversi usi e le trasformazioni </a:t>
            </a:r>
          </a:p>
          <a:p>
            <a:pPr marL="0" indent="0">
              <a:buNone/>
            </a:pPr>
            <a:r>
              <a:rPr lang="it-IT" sz="2800" dirty="0"/>
              <a:t>del territorio nel rispetto della gestione del rischio di </a:t>
            </a:r>
          </a:p>
          <a:p>
            <a:pPr marL="0" indent="0">
              <a:buNone/>
            </a:pPr>
            <a:r>
              <a:rPr lang="it-IT" sz="2800" dirty="0" smtClean="0"/>
              <a:t>alluvioni. </a:t>
            </a:r>
            <a:endParaRPr lang="it-IT" sz="2800" dirty="0"/>
          </a:p>
          <a:p>
            <a:pPr marL="0" indent="0">
              <a:buNone/>
            </a:pPr>
            <a:endParaRPr lang="it-IT" sz="2800" dirty="0"/>
          </a:p>
          <a:p>
            <a:pPr marL="0" indent="0">
              <a:buNone/>
            </a:pPr>
            <a:r>
              <a:rPr lang="it-IT" sz="2800" dirty="0" smtClean="0"/>
              <a:t>La </a:t>
            </a:r>
            <a:r>
              <a:rPr lang="it-IT" sz="2800" dirty="0"/>
              <a:t>gestione del rischio di alluvioni negli strumenti </a:t>
            </a:r>
            <a:r>
              <a:rPr lang="it-IT" sz="2800" dirty="0" smtClean="0"/>
              <a:t>di </a:t>
            </a:r>
            <a:r>
              <a:rPr lang="it-IT" sz="2800" dirty="0"/>
              <a:t>pianificazione territoriale o urbanistica comunale è </a:t>
            </a:r>
            <a:r>
              <a:rPr lang="it-IT" sz="2800" dirty="0" smtClean="0"/>
              <a:t>perseguita </a:t>
            </a:r>
            <a:r>
              <a:rPr lang="it-IT" sz="2800" dirty="0"/>
              <a:t>con riferimento allo scenario per alluvioni </a:t>
            </a:r>
            <a:r>
              <a:rPr lang="it-IT" sz="2800" dirty="0" smtClean="0"/>
              <a:t>poco </a:t>
            </a:r>
            <a:r>
              <a:rPr lang="it-IT" sz="2800" dirty="0"/>
              <a:t>frequenti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 bwMode="auto">
          <a:xfrm>
            <a:off x="8915400" y="6629400"/>
            <a:ext cx="914400" cy="152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4AFF9D1D-6D95-4DDB-9E78-8BDA92E45265}" type="slidenum">
              <a:rPr lang="it-IT" sz="1200">
                <a:solidFill>
                  <a:schemeClr val="bg1"/>
                </a:solidFill>
                <a:latin typeface="+mn-lt"/>
              </a:rPr>
              <a:pPr algn="r">
                <a:defRPr/>
              </a:pPr>
              <a:t>16</a:t>
            </a:fld>
            <a:endParaRPr lang="it-IT" sz="1200">
              <a:latin typeface="+mn-lt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457200"/>
            <a:ext cx="6934200" cy="381000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RUOLO DEGLI EELL: LE OPERE EX ART. 8</a:t>
            </a:r>
            <a:endParaRPr lang="it-IT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51205" name="Titolo 1"/>
          <p:cNvSpPr>
            <a:spLocks noGrp="1"/>
          </p:cNvSpPr>
          <p:nvPr>
            <p:ph type="body" idx="4294967295"/>
          </p:nvPr>
        </p:nvSpPr>
        <p:spPr>
          <a:xfrm>
            <a:off x="609600" y="1052736"/>
            <a:ext cx="8839200" cy="5348064"/>
          </a:xfrm>
          <a:solidFill>
            <a:srgbClr val="FFFFCC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marL="0" indent="0">
              <a:buNone/>
            </a:pPr>
            <a:r>
              <a:rPr lang="it-IT" sz="2800" dirty="0" smtClean="0"/>
              <a:t>Ai fini </a:t>
            </a:r>
            <a:r>
              <a:rPr lang="it-IT" sz="2800" dirty="0"/>
              <a:t>del raggiungimento almeno di un livello di rischio </a:t>
            </a:r>
          </a:p>
          <a:p>
            <a:pPr marL="0" indent="0">
              <a:buNone/>
            </a:pPr>
            <a:r>
              <a:rPr lang="it-IT" sz="2800" dirty="0"/>
              <a:t>medio R2, </a:t>
            </a:r>
            <a:r>
              <a:rPr lang="it-IT" sz="2800" b="1" u="sng" dirty="0"/>
              <a:t>i comuni</a:t>
            </a:r>
            <a:r>
              <a:rPr lang="it-IT" sz="2800" dirty="0"/>
              <a:t>, nei piani operativi o nelle relative </a:t>
            </a:r>
          </a:p>
          <a:p>
            <a:pPr marL="0" indent="0">
              <a:buNone/>
            </a:pPr>
            <a:r>
              <a:rPr lang="it-IT" sz="2800" dirty="0"/>
              <a:t>varianti o nelle varianti ai regolamenti urbanistici, </a:t>
            </a:r>
          </a:p>
          <a:p>
            <a:pPr marL="0" indent="0">
              <a:buNone/>
            </a:pPr>
            <a:r>
              <a:rPr lang="it-IT" sz="2800" b="1" u="sng" dirty="0" smtClean="0"/>
              <a:t>individuano</a:t>
            </a:r>
            <a:r>
              <a:rPr lang="it-IT" sz="2800" dirty="0" smtClean="0"/>
              <a:t> </a:t>
            </a:r>
            <a:r>
              <a:rPr lang="it-IT" sz="2800" dirty="0"/>
              <a:t>nelle zone soggette ad alluvioni frequenti o </a:t>
            </a:r>
            <a:r>
              <a:rPr lang="it-IT" sz="2800" dirty="0" smtClean="0"/>
              <a:t>poco frequenti </a:t>
            </a:r>
            <a:r>
              <a:rPr lang="it-IT" sz="2800" b="1" u="sng" dirty="0"/>
              <a:t>le opere di cui all’articolo 8, </a:t>
            </a:r>
            <a:r>
              <a:rPr lang="it-IT" sz="2800" dirty="0"/>
              <a:t>necessarie </a:t>
            </a:r>
            <a:r>
              <a:rPr lang="it-IT" sz="2800" dirty="0" smtClean="0"/>
              <a:t>per </a:t>
            </a:r>
            <a:r>
              <a:rPr lang="it-IT" sz="2800" dirty="0"/>
              <a:t>l’attuazione delle trasformazioni </a:t>
            </a:r>
            <a:r>
              <a:rPr lang="it-IT" sz="2800" dirty="0" smtClean="0"/>
              <a:t>urbanistico-edilizie […]</a:t>
            </a:r>
            <a:r>
              <a:rPr lang="it-IT" sz="2800" dirty="0"/>
              <a:t> </a:t>
            </a:r>
            <a:r>
              <a:rPr lang="it-IT" sz="2800" b="1" u="sng" dirty="0"/>
              <a:t>secondo criteri di appropriatezza </a:t>
            </a:r>
            <a:r>
              <a:rPr lang="it-IT" sz="2800" dirty="0"/>
              <a:t>in relazione alla </a:t>
            </a:r>
            <a:r>
              <a:rPr lang="it-IT" sz="2800" dirty="0" smtClean="0"/>
              <a:t>tipologia </a:t>
            </a:r>
            <a:r>
              <a:rPr lang="it-IT" sz="2800" dirty="0"/>
              <a:t>di intervento da realizzare nell’ambito della </a:t>
            </a:r>
            <a:r>
              <a:rPr lang="it-IT" sz="2800" dirty="0" smtClean="0"/>
              <a:t>gestione </a:t>
            </a:r>
            <a:r>
              <a:rPr lang="it-IT" sz="2800" dirty="0"/>
              <a:t>del rischio di alluvioni, unitamente ai costi ed ai </a:t>
            </a:r>
            <a:r>
              <a:rPr lang="it-IT" sz="2800" dirty="0" smtClean="0"/>
              <a:t>benefici </a:t>
            </a:r>
            <a:r>
              <a:rPr lang="it-IT" sz="2800" dirty="0"/>
              <a:t>di natura economica ed </a:t>
            </a:r>
            <a:r>
              <a:rPr lang="it-IT" sz="2800" dirty="0" smtClean="0"/>
              <a:t>ambientale.</a:t>
            </a:r>
            <a:endParaRPr lang="it-IT" sz="2800" dirty="0"/>
          </a:p>
          <a:p>
            <a:pPr marL="0" indent="0">
              <a:buNone/>
            </a:pPr>
            <a:r>
              <a:rPr lang="it-IT" sz="2800" dirty="0" smtClean="0"/>
              <a:t> 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78191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 bwMode="auto">
          <a:xfrm>
            <a:off x="8915400" y="6629400"/>
            <a:ext cx="914400" cy="152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4AFF9D1D-6D95-4DDB-9E78-8BDA92E45265}" type="slidenum">
              <a:rPr lang="it-IT" sz="1200">
                <a:solidFill>
                  <a:schemeClr val="bg1"/>
                </a:solidFill>
                <a:latin typeface="+mn-lt"/>
              </a:rPr>
              <a:pPr algn="r">
                <a:defRPr/>
              </a:pPr>
              <a:t>17</a:t>
            </a:fld>
            <a:endParaRPr lang="it-IT" sz="1200">
              <a:latin typeface="+mn-lt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457200"/>
            <a:ext cx="6934200" cy="381000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RUOLO DEGLI EELL: LE OPERE EX ART. 8</a:t>
            </a:r>
            <a:endParaRPr lang="it-IT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51205" name="Titolo 1"/>
          <p:cNvSpPr>
            <a:spLocks noGrp="1"/>
          </p:cNvSpPr>
          <p:nvPr>
            <p:ph type="body" idx="4294967295"/>
          </p:nvPr>
        </p:nvSpPr>
        <p:spPr>
          <a:xfrm>
            <a:off x="609600" y="1052736"/>
            <a:ext cx="8839200" cy="5348064"/>
          </a:xfrm>
          <a:solidFill>
            <a:srgbClr val="FFFFCC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marL="0" indent="0">
              <a:buNone/>
            </a:pPr>
            <a:r>
              <a:rPr lang="it-IT" sz="2800" dirty="0"/>
              <a:t>La gestione del rischio di alluvioni è assicurata </a:t>
            </a:r>
          </a:p>
          <a:p>
            <a:pPr marL="0" indent="0">
              <a:buNone/>
            </a:pPr>
            <a:r>
              <a:rPr lang="it-IT" sz="2800" dirty="0"/>
              <a:t>mediante la realizzazione delle </a:t>
            </a:r>
            <a:r>
              <a:rPr lang="it-IT" sz="2800" b="1" u="sng" dirty="0"/>
              <a:t>seguenti </a:t>
            </a:r>
            <a:r>
              <a:rPr lang="it-IT" sz="2800" b="1" u="sng" dirty="0" smtClean="0"/>
              <a:t>opere </a:t>
            </a:r>
            <a:r>
              <a:rPr lang="it-IT" sz="2800" dirty="0" smtClean="0"/>
              <a:t>finalizzate al </a:t>
            </a:r>
            <a:r>
              <a:rPr lang="it-IT" sz="2800" dirty="0"/>
              <a:t>raggiungimento almeno di un livello di rischio medio </a:t>
            </a:r>
            <a:r>
              <a:rPr lang="it-IT" sz="2800" dirty="0" smtClean="0"/>
              <a:t>R2</a:t>
            </a:r>
            <a:r>
              <a:rPr lang="it-IT" sz="2800" dirty="0"/>
              <a:t>: </a:t>
            </a:r>
          </a:p>
          <a:p>
            <a:r>
              <a:rPr lang="it-IT" sz="2000" b="1" u="sng" dirty="0" smtClean="0"/>
              <a:t>opere </a:t>
            </a:r>
            <a:r>
              <a:rPr lang="it-IT" sz="2000" b="1" u="sng" dirty="0"/>
              <a:t>idrauliche </a:t>
            </a:r>
            <a:r>
              <a:rPr lang="it-IT" sz="2000" dirty="0"/>
              <a:t>che assicurano l’assenza di </a:t>
            </a:r>
            <a:r>
              <a:rPr lang="it-IT" sz="2000" dirty="0" smtClean="0"/>
              <a:t>allagamenti </a:t>
            </a:r>
            <a:r>
              <a:rPr lang="it-IT" sz="2000" dirty="0"/>
              <a:t>rispetto ad eventi poco frequenti;</a:t>
            </a:r>
          </a:p>
          <a:p>
            <a:r>
              <a:rPr lang="it-IT" sz="2000" b="1" u="sng" dirty="0" smtClean="0"/>
              <a:t>opere </a:t>
            </a:r>
            <a:r>
              <a:rPr lang="it-IT" sz="2000" b="1" u="sng" dirty="0"/>
              <a:t>idrauliche </a:t>
            </a:r>
            <a:r>
              <a:rPr lang="it-IT" sz="2000" dirty="0"/>
              <a:t>che riducono gli allagamenti per </a:t>
            </a:r>
            <a:r>
              <a:rPr lang="it-IT" sz="2000" dirty="0" smtClean="0"/>
              <a:t>eventi </a:t>
            </a:r>
            <a:r>
              <a:rPr lang="it-IT" sz="2000" dirty="0"/>
              <a:t>poco frequenti, conseguendo almeno una classe </a:t>
            </a:r>
            <a:r>
              <a:rPr lang="it-IT" sz="2000" dirty="0" smtClean="0"/>
              <a:t>di </a:t>
            </a:r>
            <a:r>
              <a:rPr lang="it-IT" sz="2000" dirty="0"/>
              <a:t>magnitudo idraulica moderata, unitamente ad opere </a:t>
            </a:r>
            <a:r>
              <a:rPr lang="it-IT" sz="2000" dirty="0" smtClean="0"/>
              <a:t>di </a:t>
            </a:r>
            <a:r>
              <a:rPr lang="it-IT" sz="2000" dirty="0"/>
              <a:t>sopraelevazione, senza aggravio delle condizioni di </a:t>
            </a:r>
            <a:r>
              <a:rPr lang="it-IT" sz="2000" dirty="0" smtClean="0"/>
              <a:t>rischio </a:t>
            </a:r>
            <a:r>
              <a:rPr lang="it-IT" sz="2000" dirty="0"/>
              <a:t>in altre aree;</a:t>
            </a:r>
          </a:p>
          <a:p>
            <a:r>
              <a:rPr lang="it-IT" sz="2000" b="1" u="sng" dirty="0" smtClean="0"/>
              <a:t>opere </a:t>
            </a:r>
            <a:r>
              <a:rPr lang="it-IT" sz="2000" b="1" u="sng" dirty="0"/>
              <a:t>di sopraelevazione</a:t>
            </a:r>
            <a:r>
              <a:rPr lang="it-IT" sz="2000" dirty="0"/>
              <a:t>, senza aggravio delle </a:t>
            </a:r>
            <a:r>
              <a:rPr lang="it-IT" sz="2000" dirty="0" smtClean="0"/>
              <a:t>condizioni </a:t>
            </a:r>
            <a:r>
              <a:rPr lang="it-IT" sz="2000" dirty="0"/>
              <a:t>di rischio in altre aree;</a:t>
            </a:r>
          </a:p>
          <a:p>
            <a:r>
              <a:rPr lang="it-IT" sz="2000" b="1" u="sng" dirty="0" smtClean="0"/>
              <a:t>interventi </a:t>
            </a:r>
            <a:r>
              <a:rPr lang="it-IT" sz="2000" b="1" u="sng" dirty="0"/>
              <a:t>di difesa </a:t>
            </a:r>
            <a:r>
              <a:rPr lang="it-IT" sz="2000" b="1" u="sng" dirty="0" smtClean="0"/>
              <a:t>locale.</a:t>
            </a:r>
            <a:endParaRPr lang="it-IT" sz="2000" b="1" u="sng" dirty="0"/>
          </a:p>
          <a:p>
            <a:pPr marL="0" indent="0">
              <a:buNone/>
            </a:pPr>
            <a:endParaRPr lang="it-IT" sz="2800" dirty="0" smtClean="0"/>
          </a:p>
          <a:p>
            <a:pPr marL="0" indent="0">
              <a:buNone/>
            </a:pPr>
            <a:r>
              <a:rPr lang="it-IT" sz="2800" dirty="0" smtClean="0"/>
              <a:t> 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651907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 bwMode="auto">
          <a:xfrm>
            <a:off x="8915400" y="6629400"/>
            <a:ext cx="914400" cy="152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4AFF9D1D-6D95-4DDB-9E78-8BDA92E45265}" type="slidenum">
              <a:rPr lang="it-IT" sz="1200">
                <a:solidFill>
                  <a:schemeClr val="bg1"/>
                </a:solidFill>
                <a:latin typeface="+mn-lt"/>
              </a:rPr>
              <a:pPr algn="r">
                <a:defRPr/>
              </a:pPr>
              <a:t>18</a:t>
            </a:fld>
            <a:endParaRPr lang="it-IT" sz="1200">
              <a:latin typeface="+mn-lt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457200"/>
            <a:ext cx="6934200" cy="381000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RUOLO DEGLI EELL: LE OPERE EX ART. 8</a:t>
            </a:r>
            <a:endParaRPr lang="it-IT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51205" name="Titolo 1"/>
          <p:cNvSpPr>
            <a:spLocks noGrp="1"/>
          </p:cNvSpPr>
          <p:nvPr>
            <p:ph type="body" idx="4294967295"/>
          </p:nvPr>
        </p:nvSpPr>
        <p:spPr>
          <a:xfrm>
            <a:off x="609600" y="1052736"/>
            <a:ext cx="8839200" cy="5348064"/>
          </a:xfrm>
          <a:solidFill>
            <a:srgbClr val="FFFFCC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marL="0" indent="0">
              <a:buNone/>
            </a:pPr>
            <a:r>
              <a:rPr lang="it-IT" sz="2800" dirty="0"/>
              <a:t>Il </a:t>
            </a:r>
            <a:r>
              <a:rPr lang="it-IT" sz="2800" b="1" u="sng" dirty="0"/>
              <a:t>non aggravio delle condizioni di rischio </a:t>
            </a:r>
            <a:r>
              <a:rPr lang="it-IT" sz="2800" dirty="0"/>
              <a:t>in altre </a:t>
            </a:r>
          </a:p>
          <a:p>
            <a:pPr marL="0" indent="0">
              <a:buNone/>
            </a:pPr>
            <a:r>
              <a:rPr lang="it-IT" sz="2800" dirty="0"/>
              <a:t>aree è assicurato attraverso la realizzazione delle seguenti </a:t>
            </a:r>
            <a:r>
              <a:rPr lang="it-IT" sz="2800" dirty="0" smtClean="0"/>
              <a:t>opere</a:t>
            </a:r>
            <a:r>
              <a:rPr lang="it-IT" sz="2800" dirty="0"/>
              <a:t>:</a:t>
            </a:r>
          </a:p>
          <a:p>
            <a:r>
              <a:rPr lang="it-IT" sz="2200" dirty="0" smtClean="0"/>
              <a:t>opere </a:t>
            </a:r>
            <a:r>
              <a:rPr lang="it-IT" sz="2200" dirty="0"/>
              <a:t>o interventi che assicurino </a:t>
            </a:r>
            <a:r>
              <a:rPr lang="it-IT" sz="2200" b="1" u="sng" dirty="0"/>
              <a:t>il drenaggio </a:t>
            </a:r>
            <a:r>
              <a:rPr lang="it-IT" sz="2200" dirty="0"/>
              <a:t>delle </a:t>
            </a:r>
            <a:r>
              <a:rPr lang="it-IT" sz="2200" dirty="0" smtClean="0"/>
              <a:t>acque </a:t>
            </a:r>
            <a:r>
              <a:rPr lang="it-IT" sz="2200" dirty="0"/>
              <a:t>verso un corpo idrico recettore garantendo il buon </a:t>
            </a:r>
            <a:r>
              <a:rPr lang="it-IT" sz="2200" dirty="0" smtClean="0"/>
              <a:t>regime </a:t>
            </a:r>
            <a:r>
              <a:rPr lang="it-IT" sz="2200" dirty="0"/>
              <a:t>delle acque;</a:t>
            </a:r>
          </a:p>
          <a:p>
            <a:r>
              <a:rPr lang="it-IT" sz="2200" dirty="0" smtClean="0"/>
              <a:t>opere </a:t>
            </a:r>
            <a:r>
              <a:rPr lang="it-IT" sz="2200" dirty="0"/>
              <a:t>o interventi diretti a </a:t>
            </a:r>
            <a:r>
              <a:rPr lang="it-IT" sz="2200" b="1" u="sng" dirty="0"/>
              <a:t>trasferire in altre aree </a:t>
            </a:r>
            <a:r>
              <a:rPr lang="it-IT" sz="2200" dirty="0" smtClean="0"/>
              <a:t>gli </a:t>
            </a:r>
            <a:r>
              <a:rPr lang="it-IT" sz="2200" dirty="0"/>
              <a:t>effetti idraulici conseguenti alla realizzazione della </a:t>
            </a:r>
            <a:r>
              <a:rPr lang="it-IT" sz="2200" dirty="0" smtClean="0"/>
              <a:t>trasformazione </a:t>
            </a:r>
            <a:r>
              <a:rPr lang="it-IT" sz="2200" dirty="0"/>
              <a:t>urbanistico-edilizia, a condizione che:</a:t>
            </a:r>
          </a:p>
          <a:p>
            <a:pPr marL="0" indent="0">
              <a:buNone/>
            </a:pPr>
            <a:r>
              <a:rPr lang="it-IT" sz="1800" dirty="0" smtClean="0"/>
              <a:t>1</a:t>
            </a:r>
            <a:r>
              <a:rPr lang="it-IT" sz="1800" dirty="0"/>
              <a:t>) nell’area di destinazione non si incrementi la classe </a:t>
            </a:r>
            <a:r>
              <a:rPr lang="it-IT" sz="1800" dirty="0" smtClean="0"/>
              <a:t>di magnitudo idraulica</a:t>
            </a:r>
            <a:r>
              <a:rPr lang="it-IT" sz="1800" dirty="0"/>
              <a:t>;</a:t>
            </a:r>
          </a:p>
          <a:p>
            <a:pPr marL="0" indent="0">
              <a:buNone/>
            </a:pPr>
            <a:r>
              <a:rPr lang="it-IT" sz="1800" dirty="0" smtClean="0"/>
              <a:t>2</a:t>
            </a:r>
            <a:r>
              <a:rPr lang="it-IT" sz="1800" dirty="0"/>
              <a:t>) sia prevista dagli strumenti </a:t>
            </a:r>
            <a:r>
              <a:rPr lang="it-IT" sz="1800" b="1" u="sng" dirty="0"/>
              <a:t>urbanistici la stipula di </a:t>
            </a:r>
            <a:r>
              <a:rPr lang="it-IT" sz="1800" b="1" u="sng" dirty="0" smtClean="0"/>
              <a:t>una convenzione</a:t>
            </a:r>
            <a:r>
              <a:rPr lang="it-IT" sz="1800" dirty="0" smtClean="0"/>
              <a:t> </a:t>
            </a:r>
            <a:r>
              <a:rPr lang="it-IT" sz="1800" dirty="0"/>
              <a:t>tra il proprietario delle aree interessate </a:t>
            </a:r>
            <a:r>
              <a:rPr lang="it-IT" sz="1800" dirty="0" smtClean="0"/>
              <a:t>e </a:t>
            </a:r>
            <a:r>
              <a:rPr lang="it-IT" sz="1800" dirty="0"/>
              <a:t>il </a:t>
            </a:r>
            <a:r>
              <a:rPr lang="it-IT" sz="1800" dirty="0" smtClean="0"/>
              <a:t>comune prima </a:t>
            </a:r>
            <a:r>
              <a:rPr lang="it-IT" sz="1800" dirty="0"/>
              <a:t>della realizzazione </a:t>
            </a:r>
            <a:r>
              <a:rPr lang="it-IT" sz="1800" dirty="0" smtClean="0"/>
              <a:t>dell’intervento;</a:t>
            </a:r>
          </a:p>
          <a:p>
            <a:pPr marL="0" indent="0">
              <a:buNone/>
            </a:pPr>
            <a:r>
              <a:rPr lang="it-IT" sz="1800" dirty="0" smtClean="0"/>
              <a:t>3) tali opere siano previste negli strumenti urbanistici;</a:t>
            </a:r>
          </a:p>
          <a:p>
            <a:pPr marL="0" indent="0">
              <a:buNone/>
            </a:pPr>
            <a:r>
              <a:rPr lang="it-IT" sz="1800" dirty="0" smtClean="0"/>
              <a:t>4) siano realizzate previa verifica di compatibilità idraulica della struttura regionale</a:t>
            </a:r>
            <a:endParaRPr lang="it-IT" sz="1800" dirty="0"/>
          </a:p>
          <a:p>
            <a:pPr marL="0" indent="0">
              <a:buNone/>
            </a:pPr>
            <a:endParaRPr lang="it-IT" sz="2000" dirty="0" smtClean="0"/>
          </a:p>
          <a:p>
            <a:pPr marL="0" indent="0">
              <a:buNone/>
            </a:pPr>
            <a:r>
              <a:rPr lang="it-IT" sz="2000" dirty="0" smtClean="0"/>
              <a:t> 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328597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 bwMode="auto">
          <a:xfrm>
            <a:off x="8915400" y="6629400"/>
            <a:ext cx="914400" cy="152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4AFF9D1D-6D95-4DDB-9E78-8BDA92E45265}" type="slidenum">
              <a:rPr lang="it-IT" sz="1200">
                <a:solidFill>
                  <a:schemeClr val="bg1"/>
                </a:solidFill>
                <a:latin typeface="+mn-lt"/>
              </a:rPr>
              <a:pPr algn="r">
                <a:defRPr/>
              </a:pPr>
              <a:t>19</a:t>
            </a:fld>
            <a:endParaRPr lang="it-IT" sz="1200">
              <a:latin typeface="+mn-lt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457200"/>
            <a:ext cx="6934200" cy="381000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RUOLO DEGLI EELL: LE OPERE EX ART. 8</a:t>
            </a:r>
            <a:endParaRPr lang="it-IT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51205" name="Titolo 1"/>
          <p:cNvSpPr>
            <a:spLocks noGrp="1"/>
          </p:cNvSpPr>
          <p:nvPr>
            <p:ph type="body" idx="4294967295"/>
          </p:nvPr>
        </p:nvSpPr>
        <p:spPr>
          <a:xfrm>
            <a:off x="609600" y="1052736"/>
            <a:ext cx="8839200" cy="5348064"/>
          </a:xfrm>
          <a:solidFill>
            <a:srgbClr val="FFFFCC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it-IT" sz="4000" dirty="0" smtClean="0"/>
              <a:t>In ogni caso, la realizzazione delle opere idrauliche deve avvenire </a:t>
            </a:r>
            <a:r>
              <a:rPr lang="it-IT" sz="4000" b="1" u="sng" dirty="0" smtClean="0"/>
              <a:t>prima </a:t>
            </a:r>
            <a:r>
              <a:rPr lang="it-IT" sz="4000" b="1" u="sng" dirty="0"/>
              <a:t>o contestualmente all’attuazione</a:t>
            </a:r>
            <a:r>
              <a:rPr lang="it-IT" sz="4000" dirty="0"/>
              <a:t> </a:t>
            </a:r>
            <a:r>
              <a:rPr lang="it-IT" sz="4000" dirty="0" smtClean="0"/>
              <a:t>della </a:t>
            </a:r>
            <a:r>
              <a:rPr lang="it-IT" sz="4000" dirty="0"/>
              <a:t>trasformazione urbanistico-edilizia. </a:t>
            </a:r>
            <a:endParaRPr lang="it-IT" sz="4000" dirty="0" smtClean="0"/>
          </a:p>
          <a:p>
            <a:r>
              <a:rPr lang="it-IT" sz="4000" dirty="0" smtClean="0"/>
              <a:t>Il relativo collaudo è </a:t>
            </a:r>
            <a:r>
              <a:rPr lang="it-IT" sz="4000" b="1" u="sng" dirty="0" smtClean="0"/>
              <a:t>condizione per l’agibilità.</a:t>
            </a:r>
            <a:endParaRPr lang="it-IT" sz="4000" b="1" u="sng" dirty="0"/>
          </a:p>
          <a:p>
            <a:pPr marL="0" indent="0">
              <a:buNone/>
            </a:pPr>
            <a:endParaRPr lang="it-IT" sz="2000" dirty="0" smtClean="0"/>
          </a:p>
          <a:p>
            <a:pPr marL="0" indent="0">
              <a:buNone/>
            </a:pPr>
            <a:r>
              <a:rPr lang="it-IT" sz="2000" dirty="0" smtClean="0"/>
              <a:t> 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312777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 bwMode="auto">
          <a:xfrm>
            <a:off x="8915400" y="6629400"/>
            <a:ext cx="914400" cy="152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4AFF9D1D-6D95-4DDB-9E78-8BDA92E45265}" type="slidenum">
              <a:rPr lang="it-IT" sz="1200">
                <a:solidFill>
                  <a:schemeClr val="bg1"/>
                </a:solidFill>
                <a:latin typeface="+mn-lt"/>
              </a:rPr>
              <a:pPr algn="r">
                <a:defRPr/>
              </a:pPr>
              <a:t>2</a:t>
            </a:fld>
            <a:endParaRPr lang="it-IT" sz="1200">
              <a:latin typeface="+mn-lt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457200"/>
            <a:ext cx="6934200" cy="381000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Il percorso di formazione</a:t>
            </a:r>
          </a:p>
        </p:txBody>
      </p:sp>
      <p:sp>
        <p:nvSpPr>
          <p:cNvPr id="51205" name="Titolo 1"/>
          <p:cNvSpPr>
            <a:spLocks noGrp="1"/>
          </p:cNvSpPr>
          <p:nvPr>
            <p:ph type="body" idx="4294967295"/>
          </p:nvPr>
        </p:nvSpPr>
        <p:spPr>
          <a:xfrm>
            <a:off x="609600" y="1412776"/>
            <a:ext cx="8839200" cy="4536504"/>
          </a:xfrm>
          <a:solidFill>
            <a:srgbClr val="FFFFCC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marL="381000" indent="-381000" algn="just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it-IT" sz="600" b="1" dirty="0" smtClean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  <a:p>
            <a:pPr marL="381000" indent="-381000" algn="just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it-IT" sz="3200" b="1" dirty="0" smtClean="0">
              <a:latin typeface="Verdana" pitchFamily="34" charset="0"/>
            </a:endParaRPr>
          </a:p>
          <a:p>
            <a:pPr marL="381000" indent="-381000" algn="just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it-IT" sz="3200" b="1" dirty="0" smtClean="0">
                <a:latin typeface="Verdana" pitchFamily="34" charset="0"/>
              </a:rPr>
              <a:t>… prima era la legge 21/2012</a:t>
            </a:r>
          </a:p>
          <a:p>
            <a:pPr marL="381000" indent="-381000" algn="just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it-IT" sz="3200" b="1" dirty="0" smtClean="0">
              <a:latin typeface="Verdana" pitchFamily="34" charset="0"/>
            </a:endParaRPr>
          </a:p>
          <a:p>
            <a:pPr marL="381000" indent="-381000" algn="just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it-IT" sz="3200" b="1" dirty="0" smtClean="0">
                <a:latin typeface="Verdana" pitchFamily="34" charset="0"/>
              </a:rPr>
              <a:t>la lunga gestazione della nuova legge</a:t>
            </a:r>
          </a:p>
          <a:p>
            <a:pPr marL="381000" indent="-381000" algn="just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it-IT" sz="3200" b="1" dirty="0" smtClean="0">
              <a:latin typeface="Verdana" pitchFamily="34" charset="0"/>
            </a:endParaRPr>
          </a:p>
          <a:p>
            <a:pPr marL="381000" indent="-381000" algn="just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it-IT" sz="3200" b="1" dirty="0" smtClean="0">
                <a:latin typeface="Verdana" pitchFamily="34" charset="0"/>
              </a:rPr>
              <a:t>la complessa concertazione (CAL)</a:t>
            </a:r>
          </a:p>
          <a:p>
            <a:pPr marL="381000" indent="-381000" algn="just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it-IT" sz="3200" b="1" dirty="0" smtClean="0">
              <a:latin typeface="Verdana" pitchFamily="34" charset="0"/>
            </a:endParaRPr>
          </a:p>
          <a:p>
            <a:pPr marL="381000" indent="-381000" algn="just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it-IT" sz="3200" b="1" dirty="0" smtClean="0">
                <a:latin typeface="Verdana" pitchFamily="34" charset="0"/>
              </a:rPr>
              <a:t>il lavoro del Consiglio regionale</a:t>
            </a:r>
            <a:endParaRPr lang="it-IT" sz="3200" dirty="0" smtClean="0">
              <a:latin typeface="Verdana" pitchFamily="34" charset="0"/>
            </a:endParaRPr>
          </a:p>
          <a:p>
            <a:pPr marL="381000" indent="-381000" algn="just" eaLnBrk="1" hangingPunct="1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it-IT" sz="1100" dirty="0" smtClean="0">
              <a:latin typeface="Verdana" pitchFamily="34" charset="0"/>
            </a:endParaRPr>
          </a:p>
          <a:p>
            <a:pPr marL="381000" indent="-381000" algn="ctr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it-IT" sz="1200" b="1" dirty="0" smtClean="0"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 bwMode="auto">
          <a:xfrm>
            <a:off x="8915400" y="6629400"/>
            <a:ext cx="914400" cy="152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4AFF9D1D-6D95-4DDB-9E78-8BDA92E45265}" type="slidenum">
              <a:rPr lang="it-IT" sz="1200">
                <a:solidFill>
                  <a:schemeClr val="bg1"/>
                </a:solidFill>
                <a:latin typeface="+mn-lt"/>
              </a:rPr>
              <a:pPr algn="r">
                <a:defRPr/>
              </a:pPr>
              <a:t>20</a:t>
            </a:fld>
            <a:endParaRPr lang="it-IT" sz="1200">
              <a:latin typeface="+mn-lt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457200"/>
            <a:ext cx="6934200" cy="381000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GLI INTERVENTI DENTRO IL TERR. URB.</a:t>
            </a:r>
            <a:endParaRPr lang="it-IT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51205" name="Titolo 1"/>
          <p:cNvSpPr>
            <a:spLocks noGrp="1"/>
          </p:cNvSpPr>
          <p:nvPr>
            <p:ph type="body" idx="4294967295"/>
          </p:nvPr>
        </p:nvSpPr>
        <p:spPr>
          <a:xfrm>
            <a:off x="609600" y="1052736"/>
            <a:ext cx="8839200" cy="5348064"/>
          </a:xfrm>
          <a:solidFill>
            <a:srgbClr val="FFFFCC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marL="0" indent="0">
              <a:buNone/>
            </a:pPr>
            <a:endParaRPr lang="it-IT" sz="3600" dirty="0" smtClean="0"/>
          </a:p>
          <a:p>
            <a:pPr marL="0" indent="0">
              <a:buNone/>
            </a:pPr>
            <a:endParaRPr lang="it-IT" sz="3600" dirty="0"/>
          </a:p>
          <a:p>
            <a:pPr marL="0" indent="0">
              <a:buNone/>
            </a:pPr>
            <a:r>
              <a:rPr lang="it-IT" sz="3600" dirty="0" smtClean="0"/>
              <a:t>Gli artt. 9 e ss. della legge disciplinano gli interventi </a:t>
            </a:r>
            <a:r>
              <a:rPr lang="it-IT" sz="3600" b="1" u="sng" dirty="0" smtClean="0"/>
              <a:t>all’interno del territorio urbanizzato</a:t>
            </a:r>
            <a:r>
              <a:rPr lang="it-IT" sz="3600" dirty="0" smtClean="0"/>
              <a:t>.</a:t>
            </a:r>
          </a:p>
          <a:p>
            <a:pPr marL="0" indent="0">
              <a:buNone/>
            </a:pPr>
            <a:endParaRPr lang="it-IT" sz="3600" dirty="0" smtClean="0"/>
          </a:p>
          <a:p>
            <a:pPr marL="0" indent="0">
              <a:buNone/>
            </a:pPr>
            <a:r>
              <a:rPr lang="it-IT" sz="3600" dirty="0" smtClean="0"/>
              <a:t>A tal fine rilevano gli artt. 4, 25 e 224 della </a:t>
            </a:r>
            <a:r>
              <a:rPr lang="it-IT" sz="3600" dirty="0" err="1" smtClean="0"/>
              <a:t>l.r</a:t>
            </a:r>
            <a:r>
              <a:rPr lang="it-IT" sz="3600" dirty="0" smtClean="0"/>
              <a:t>. 65/2014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2794743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 bwMode="auto">
          <a:xfrm>
            <a:off x="8915400" y="6629400"/>
            <a:ext cx="914400" cy="152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4AFF9D1D-6D95-4DDB-9E78-8BDA92E45265}" type="slidenum">
              <a:rPr lang="it-IT" sz="1200">
                <a:solidFill>
                  <a:schemeClr val="bg1"/>
                </a:solidFill>
                <a:latin typeface="+mn-lt"/>
              </a:rPr>
              <a:pPr algn="r">
                <a:defRPr/>
              </a:pPr>
              <a:t>21</a:t>
            </a:fld>
            <a:endParaRPr lang="it-IT" sz="1200">
              <a:latin typeface="+mn-lt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457200"/>
            <a:ext cx="6934200" cy="381000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GLI INTERVENTI DENTRO IL TERR. URB.</a:t>
            </a:r>
            <a:endParaRPr lang="it-IT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51205" name="Titolo 1"/>
          <p:cNvSpPr>
            <a:spLocks noGrp="1"/>
          </p:cNvSpPr>
          <p:nvPr>
            <p:ph type="body" idx="4294967295"/>
          </p:nvPr>
        </p:nvSpPr>
        <p:spPr>
          <a:xfrm>
            <a:off x="609600" y="1052736"/>
            <a:ext cx="8839200" cy="5348064"/>
          </a:xfrm>
          <a:solidFill>
            <a:srgbClr val="FFFFCC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marL="0" indent="0">
              <a:buNone/>
            </a:pPr>
            <a:r>
              <a:rPr lang="it-IT" sz="3600" dirty="0"/>
              <a:t>Nelle </a:t>
            </a:r>
            <a:r>
              <a:rPr lang="it-IT" sz="3600" b="1" u="sng" dirty="0"/>
              <a:t>aree a pericolosità per alluvioni frequenti</a:t>
            </a:r>
            <a:r>
              <a:rPr lang="it-IT" sz="3600" dirty="0"/>
              <a:t>, </a:t>
            </a:r>
            <a:r>
              <a:rPr lang="it-IT" sz="3600" dirty="0" smtClean="0"/>
              <a:t>indipendentemente </a:t>
            </a:r>
            <a:r>
              <a:rPr lang="it-IT" sz="3600" dirty="0"/>
              <a:t>dalla magnitudo idraulica, non </a:t>
            </a:r>
            <a:r>
              <a:rPr lang="it-IT" sz="3600" dirty="0" smtClean="0"/>
              <a:t>possono </a:t>
            </a:r>
            <a:r>
              <a:rPr lang="it-IT" sz="3600" dirty="0"/>
              <a:t>essere realizzati, neanche attraverso il riutilizzo del </a:t>
            </a:r>
            <a:r>
              <a:rPr lang="it-IT" sz="3600" dirty="0" smtClean="0"/>
              <a:t>patrimonio </a:t>
            </a:r>
            <a:r>
              <a:rPr lang="it-IT" sz="3600" dirty="0"/>
              <a:t>edilizio </a:t>
            </a:r>
            <a:r>
              <a:rPr lang="it-IT" sz="3600" dirty="0" smtClean="0"/>
              <a:t>esistente:</a:t>
            </a:r>
          </a:p>
          <a:p>
            <a:pPr marL="0" indent="0">
              <a:buNone/>
            </a:pPr>
            <a:r>
              <a:rPr lang="it-IT" sz="2800" dirty="0" smtClean="0"/>
              <a:t>a</a:t>
            </a:r>
            <a:r>
              <a:rPr lang="it-IT" sz="2800" dirty="0"/>
              <a:t>) </a:t>
            </a:r>
            <a:r>
              <a:rPr lang="it-IT" sz="2800" b="1" u="sng" dirty="0"/>
              <a:t>ospedali e case di cura</a:t>
            </a:r>
            <a:r>
              <a:rPr lang="it-IT" sz="2800" dirty="0"/>
              <a:t>; </a:t>
            </a:r>
          </a:p>
          <a:p>
            <a:pPr marL="0" indent="0">
              <a:buNone/>
            </a:pPr>
            <a:r>
              <a:rPr lang="it-IT" sz="2800" dirty="0"/>
              <a:t>b) </a:t>
            </a:r>
            <a:r>
              <a:rPr lang="it-IT" sz="2800" b="1" u="sng" dirty="0"/>
              <a:t>strutture strategiche </a:t>
            </a:r>
            <a:r>
              <a:rPr lang="it-IT" sz="2800" dirty="0"/>
              <a:t>per la gestione dell’emergenza </a:t>
            </a:r>
            <a:r>
              <a:rPr lang="it-IT" sz="2800" dirty="0" smtClean="0"/>
              <a:t>nei </a:t>
            </a:r>
            <a:r>
              <a:rPr lang="it-IT" sz="2800" dirty="0"/>
              <a:t>piani comunali di protezione </a:t>
            </a:r>
            <a:r>
              <a:rPr lang="it-IT" sz="2800" dirty="0" smtClean="0"/>
              <a:t>civile</a:t>
            </a:r>
          </a:p>
          <a:p>
            <a:pPr marL="0" indent="0">
              <a:buNone/>
            </a:pPr>
            <a:r>
              <a:rPr lang="it-IT" sz="2800" dirty="0" smtClean="0"/>
              <a:t>c</a:t>
            </a:r>
            <a:r>
              <a:rPr lang="it-IT" sz="2800" dirty="0"/>
              <a:t>) </a:t>
            </a:r>
            <a:r>
              <a:rPr lang="it-IT" sz="2800" b="1" u="sng" dirty="0"/>
              <a:t>impianti </a:t>
            </a:r>
            <a:r>
              <a:rPr lang="it-IT" sz="2800" dirty="0"/>
              <a:t>di cui all’allegato VIII, parte seconda del </a:t>
            </a:r>
            <a:r>
              <a:rPr lang="it-IT" sz="2800" dirty="0" smtClean="0"/>
              <a:t>d.lgs</a:t>
            </a:r>
            <a:r>
              <a:rPr lang="it-IT" sz="2800" dirty="0"/>
              <a:t>. </a:t>
            </a:r>
            <a:r>
              <a:rPr lang="it-IT" sz="2800" dirty="0" smtClean="0"/>
              <a:t>152/2006 (chimica; rifiuti pericolosi; </a:t>
            </a:r>
            <a:r>
              <a:rPr lang="it-IT" sz="2800" dirty="0" err="1" smtClean="0"/>
              <a:t>cement</a:t>
            </a:r>
            <a:r>
              <a:rPr lang="it-IT" sz="2800" dirty="0" smtClean="0"/>
              <a:t>.…)</a:t>
            </a:r>
            <a:endParaRPr lang="it-IT" sz="2800" dirty="0"/>
          </a:p>
          <a:p>
            <a:pPr marL="0" indent="0">
              <a:buNone/>
            </a:pP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3363204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 bwMode="auto">
          <a:xfrm>
            <a:off x="8915400" y="6629400"/>
            <a:ext cx="914400" cy="152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4AFF9D1D-6D95-4DDB-9E78-8BDA92E45265}" type="slidenum">
              <a:rPr lang="it-IT" sz="1200">
                <a:solidFill>
                  <a:schemeClr val="bg1"/>
                </a:solidFill>
                <a:latin typeface="+mn-lt"/>
              </a:rPr>
              <a:pPr algn="r">
                <a:defRPr/>
              </a:pPr>
              <a:t>22</a:t>
            </a:fld>
            <a:endParaRPr lang="it-IT" sz="1200">
              <a:latin typeface="+mn-lt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457200"/>
            <a:ext cx="6934200" cy="381000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GLI INTERVENTI DENTRO IL TERR. URB.</a:t>
            </a:r>
            <a:endParaRPr lang="it-IT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51205" name="Titolo 1"/>
          <p:cNvSpPr>
            <a:spLocks noGrp="1"/>
          </p:cNvSpPr>
          <p:nvPr>
            <p:ph type="body" idx="4294967295"/>
          </p:nvPr>
        </p:nvSpPr>
        <p:spPr>
          <a:xfrm>
            <a:off x="609600" y="1052736"/>
            <a:ext cx="8839200" cy="5348064"/>
          </a:xfrm>
          <a:solidFill>
            <a:srgbClr val="FFFFCC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marL="0" indent="0">
              <a:buNone/>
            </a:pPr>
            <a:r>
              <a:rPr lang="it-IT" sz="3600" dirty="0" smtClean="0"/>
              <a:t>… salvo che non si realizzino opere idrauliche tali da assicurare l’assenza di allagamenti in relazione ad eventi poco frequenti.</a:t>
            </a:r>
            <a:endParaRPr lang="it-IT" sz="2800" dirty="0"/>
          </a:p>
          <a:p>
            <a:pPr marL="0" indent="0">
              <a:buNone/>
            </a:pP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3393068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 bwMode="auto">
          <a:xfrm>
            <a:off x="8915400" y="6629400"/>
            <a:ext cx="914400" cy="152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4AFF9D1D-6D95-4DDB-9E78-8BDA92E45265}" type="slidenum">
              <a:rPr lang="it-IT" sz="1200">
                <a:solidFill>
                  <a:schemeClr val="bg1"/>
                </a:solidFill>
                <a:latin typeface="+mn-lt"/>
              </a:rPr>
              <a:pPr algn="r">
                <a:defRPr/>
              </a:pPr>
              <a:t>23</a:t>
            </a:fld>
            <a:endParaRPr lang="it-IT" sz="1200">
              <a:latin typeface="+mn-lt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457200"/>
            <a:ext cx="6934200" cy="381000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GLI INTERVENTI DENTRO IL TERR. URB.</a:t>
            </a:r>
            <a:endParaRPr lang="it-IT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51205" name="Titolo 1"/>
          <p:cNvSpPr>
            <a:spLocks noGrp="1"/>
          </p:cNvSpPr>
          <p:nvPr>
            <p:ph type="body" idx="4294967295"/>
          </p:nvPr>
        </p:nvSpPr>
        <p:spPr>
          <a:xfrm>
            <a:off x="609600" y="1052736"/>
            <a:ext cx="8839200" cy="5348064"/>
          </a:xfrm>
          <a:solidFill>
            <a:srgbClr val="FFFFCC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marL="0" indent="0">
              <a:buNone/>
            </a:pPr>
            <a:r>
              <a:rPr lang="it-IT" sz="3600" dirty="0" smtClean="0"/>
              <a:t>Le stesse opere (ospedali, etc.) non sono realizzabili </a:t>
            </a:r>
            <a:r>
              <a:rPr lang="it-IT" sz="3600" b="1" u="sng" dirty="0" smtClean="0"/>
              <a:t>neppure nelle aree per alluvioni poco frequenti</a:t>
            </a:r>
            <a:r>
              <a:rPr lang="it-IT" sz="3600" dirty="0" smtClean="0"/>
              <a:t>, a meno che non siano diversamente </a:t>
            </a:r>
            <a:r>
              <a:rPr lang="it-IT" sz="3600" dirty="0"/>
              <a:t>localizzabili e, </a:t>
            </a:r>
            <a:r>
              <a:rPr lang="it-IT" sz="3600" dirty="0" smtClean="0"/>
              <a:t>comunque</a:t>
            </a:r>
            <a:r>
              <a:rPr lang="it-IT" sz="3600" dirty="0"/>
              <a:t>, secondo quanto stabilito agli articoli 11, 12, </a:t>
            </a:r>
            <a:r>
              <a:rPr lang="it-IT" sz="3600" dirty="0" smtClean="0"/>
              <a:t>13 </a:t>
            </a:r>
            <a:r>
              <a:rPr lang="it-IT" sz="3600" dirty="0"/>
              <a:t>e </a:t>
            </a:r>
            <a:r>
              <a:rPr lang="it-IT" sz="3600" dirty="0" smtClean="0"/>
              <a:t>16 della legge.</a:t>
            </a:r>
            <a:endParaRPr lang="it-IT" sz="3600" dirty="0"/>
          </a:p>
          <a:p>
            <a:pPr marL="0" indent="0">
              <a:buNone/>
            </a:pPr>
            <a:endParaRPr lang="it-IT" sz="2800" dirty="0"/>
          </a:p>
          <a:p>
            <a:pPr marL="0" indent="0">
              <a:buNone/>
            </a:pP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4186157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 bwMode="auto">
          <a:xfrm>
            <a:off x="8915400" y="6629400"/>
            <a:ext cx="914400" cy="152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4AFF9D1D-6D95-4DDB-9E78-8BDA92E45265}" type="slidenum">
              <a:rPr lang="it-IT" sz="1200">
                <a:solidFill>
                  <a:schemeClr val="bg1"/>
                </a:solidFill>
                <a:latin typeface="+mn-lt"/>
              </a:rPr>
              <a:pPr algn="r">
                <a:defRPr/>
              </a:pPr>
              <a:t>24</a:t>
            </a:fld>
            <a:endParaRPr lang="it-IT" sz="1200">
              <a:latin typeface="+mn-lt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457200"/>
            <a:ext cx="6934200" cy="381000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GLI INTERVENTI DENTRO IL TERR. URB.</a:t>
            </a:r>
            <a:endParaRPr lang="it-IT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51205" name="Titolo 1"/>
          <p:cNvSpPr>
            <a:spLocks noGrp="1"/>
          </p:cNvSpPr>
          <p:nvPr>
            <p:ph type="body" idx="4294967295"/>
          </p:nvPr>
        </p:nvSpPr>
        <p:spPr>
          <a:xfrm>
            <a:off x="609600" y="1052736"/>
            <a:ext cx="8839200" cy="5348064"/>
          </a:xfrm>
          <a:solidFill>
            <a:srgbClr val="FFFFCC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marL="0" indent="0">
              <a:buNone/>
            </a:pPr>
            <a:r>
              <a:rPr lang="it-IT" sz="3600" b="1" u="sng" dirty="0" smtClean="0"/>
              <a:t>Nuove costruzioni</a:t>
            </a:r>
            <a:r>
              <a:rPr lang="it-IT" sz="3600" dirty="0" smtClean="0"/>
              <a:t>:</a:t>
            </a:r>
          </a:p>
          <a:p>
            <a:pPr marL="0" indent="0">
              <a:buNone/>
            </a:pPr>
            <a:r>
              <a:rPr lang="it-IT" sz="3600" dirty="0" smtClean="0"/>
              <a:t>Nelle aree a pericolosità per alluvioni </a:t>
            </a:r>
            <a:r>
              <a:rPr lang="it-IT" sz="3600" b="1" u="sng" dirty="0" smtClean="0"/>
              <a:t>frequenti</a:t>
            </a:r>
            <a:r>
              <a:rPr lang="it-IT" sz="3600" dirty="0" smtClean="0"/>
              <a:t>: a condizione che siano realizzate le opere idrauliche di cui all’art. 8 </a:t>
            </a:r>
            <a:r>
              <a:rPr lang="it-IT" sz="3600" dirty="0" err="1" smtClean="0"/>
              <a:t>lett</a:t>
            </a:r>
            <a:r>
              <a:rPr lang="it-IT" sz="3600" dirty="0" smtClean="0"/>
              <a:t>. a) o b);</a:t>
            </a:r>
          </a:p>
          <a:p>
            <a:pPr marL="0" indent="0">
              <a:buNone/>
            </a:pPr>
            <a:r>
              <a:rPr lang="it-IT" sz="3600" dirty="0"/>
              <a:t>Nelle aree a pericolosità per alluvioni </a:t>
            </a:r>
            <a:r>
              <a:rPr lang="it-IT" sz="3600" b="1" u="sng" dirty="0" smtClean="0"/>
              <a:t>poco frequenti</a:t>
            </a:r>
            <a:r>
              <a:rPr lang="it-IT" sz="3600" dirty="0"/>
              <a:t>: a condizione che siano realizzate le opere idrauliche di cui all’art. 8 </a:t>
            </a:r>
            <a:r>
              <a:rPr lang="it-IT" sz="3600" dirty="0" err="1"/>
              <a:t>lett</a:t>
            </a:r>
            <a:r>
              <a:rPr lang="it-IT" sz="3600" dirty="0"/>
              <a:t>. a</a:t>
            </a:r>
            <a:r>
              <a:rPr lang="it-IT" sz="3600" dirty="0" smtClean="0"/>
              <a:t>), </a:t>
            </a:r>
            <a:r>
              <a:rPr lang="it-IT" sz="3600" dirty="0"/>
              <a:t>b) o</a:t>
            </a:r>
            <a:r>
              <a:rPr lang="it-IT" sz="3600" dirty="0" smtClean="0"/>
              <a:t> c)</a:t>
            </a:r>
            <a:endParaRPr lang="it-IT" sz="3600" dirty="0"/>
          </a:p>
          <a:p>
            <a:pPr marL="0" indent="0">
              <a:buNone/>
            </a:pPr>
            <a:endParaRPr lang="it-IT" sz="3600" dirty="0"/>
          </a:p>
          <a:p>
            <a:pPr marL="0" indent="0">
              <a:buNone/>
            </a:pPr>
            <a:endParaRPr lang="it-IT" sz="2800" dirty="0"/>
          </a:p>
          <a:p>
            <a:pPr marL="0" indent="0">
              <a:buNone/>
            </a:pP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2132238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 bwMode="auto">
          <a:xfrm>
            <a:off x="8915400" y="6629400"/>
            <a:ext cx="914400" cy="152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4AFF9D1D-6D95-4DDB-9E78-8BDA92E45265}" type="slidenum">
              <a:rPr lang="it-IT" sz="1200">
                <a:solidFill>
                  <a:schemeClr val="bg1"/>
                </a:solidFill>
                <a:latin typeface="+mn-lt"/>
              </a:rPr>
              <a:pPr algn="r">
                <a:defRPr/>
              </a:pPr>
              <a:t>25</a:t>
            </a:fld>
            <a:endParaRPr lang="it-IT" sz="1200">
              <a:latin typeface="+mn-lt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457200"/>
            <a:ext cx="6934200" cy="381000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GLI INTERVENTI DENTRO IL TERR. URB.</a:t>
            </a:r>
            <a:endParaRPr lang="it-IT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51205" name="Titolo 1"/>
          <p:cNvSpPr>
            <a:spLocks noGrp="1"/>
          </p:cNvSpPr>
          <p:nvPr>
            <p:ph type="body" idx="4294967295"/>
          </p:nvPr>
        </p:nvSpPr>
        <p:spPr>
          <a:xfrm>
            <a:off x="609600" y="1052736"/>
            <a:ext cx="8839200" cy="5348064"/>
          </a:xfrm>
          <a:solidFill>
            <a:srgbClr val="FFFFCC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marL="0" indent="0">
              <a:buNone/>
            </a:pPr>
            <a:r>
              <a:rPr lang="it-IT" sz="3600" b="1" u="sng" dirty="0" smtClean="0"/>
              <a:t>Nuovi volumi interrati</a:t>
            </a:r>
            <a:r>
              <a:rPr lang="it-IT" sz="3600" dirty="0" smtClean="0"/>
              <a:t>:</a:t>
            </a:r>
          </a:p>
          <a:p>
            <a:pPr marL="0" indent="0">
              <a:buNone/>
            </a:pPr>
            <a:r>
              <a:rPr lang="it-IT" sz="3200" dirty="0" smtClean="0"/>
              <a:t>Nelle aree a pericolosità per alluvioni </a:t>
            </a:r>
            <a:r>
              <a:rPr lang="it-IT" sz="3200" b="1" u="sng" dirty="0" smtClean="0"/>
              <a:t>frequenti</a:t>
            </a:r>
            <a:r>
              <a:rPr lang="it-IT" sz="3200" dirty="0" smtClean="0"/>
              <a:t>: a condizione che siano realizzate le opere idrauliche di cui all’art. 8 </a:t>
            </a:r>
            <a:r>
              <a:rPr lang="it-IT" sz="3200" dirty="0" err="1" smtClean="0"/>
              <a:t>lett</a:t>
            </a:r>
            <a:r>
              <a:rPr lang="it-IT" sz="3200" dirty="0" smtClean="0"/>
              <a:t>. a);</a:t>
            </a:r>
          </a:p>
          <a:p>
            <a:pPr marL="0" indent="0">
              <a:buNone/>
            </a:pPr>
            <a:r>
              <a:rPr lang="it-IT" sz="3200" dirty="0"/>
              <a:t>Nelle aree a pericolosità per alluvioni </a:t>
            </a:r>
            <a:r>
              <a:rPr lang="it-IT" sz="3200" b="1" u="sng" dirty="0" smtClean="0"/>
              <a:t>poco frequenti</a:t>
            </a:r>
            <a:r>
              <a:rPr lang="it-IT" sz="3200" dirty="0" smtClean="0"/>
              <a:t>, a seconda della magnitudo idraulica:</a:t>
            </a:r>
          </a:p>
          <a:p>
            <a:pPr marL="0" indent="0">
              <a:buNone/>
            </a:pPr>
            <a:r>
              <a:rPr lang="it-IT" sz="3200" dirty="0" smtClean="0"/>
              <a:t>- se severa: con opere </a:t>
            </a:r>
            <a:r>
              <a:rPr lang="it-IT" sz="3200" dirty="0"/>
              <a:t>idrauliche di cui all’art. 8 </a:t>
            </a:r>
            <a:r>
              <a:rPr lang="it-IT" sz="3200" dirty="0" err="1"/>
              <a:t>lett</a:t>
            </a:r>
            <a:r>
              <a:rPr lang="it-IT" sz="3200" dirty="0"/>
              <a:t>. a</a:t>
            </a:r>
            <a:r>
              <a:rPr lang="it-IT" sz="3200" dirty="0" smtClean="0"/>
              <a:t>);</a:t>
            </a:r>
          </a:p>
          <a:p>
            <a:pPr marL="0" indent="0">
              <a:buNone/>
            </a:pPr>
            <a:r>
              <a:rPr lang="it-IT" sz="3200" dirty="0" smtClean="0"/>
              <a:t>- se moderata, a condizione che non si superi il rischio R2</a:t>
            </a:r>
            <a:endParaRPr lang="it-IT" sz="3200" dirty="0"/>
          </a:p>
          <a:p>
            <a:pPr marL="0" indent="0">
              <a:buNone/>
            </a:pPr>
            <a:endParaRPr lang="it-IT" sz="3600" dirty="0"/>
          </a:p>
          <a:p>
            <a:pPr marL="0" indent="0">
              <a:buNone/>
            </a:pPr>
            <a:endParaRPr lang="it-IT" sz="2800" dirty="0"/>
          </a:p>
          <a:p>
            <a:pPr marL="0" indent="0">
              <a:buNone/>
            </a:pP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3216265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 animBg="1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 bwMode="auto">
          <a:xfrm>
            <a:off x="8915400" y="6629400"/>
            <a:ext cx="914400" cy="152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4AFF9D1D-6D95-4DDB-9E78-8BDA92E45265}" type="slidenum">
              <a:rPr lang="it-IT" sz="1200">
                <a:solidFill>
                  <a:schemeClr val="bg1"/>
                </a:solidFill>
                <a:latin typeface="+mn-lt"/>
              </a:rPr>
              <a:pPr algn="r">
                <a:defRPr/>
              </a:pPr>
              <a:t>26</a:t>
            </a:fld>
            <a:endParaRPr lang="it-IT" sz="1200">
              <a:latin typeface="+mn-lt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457200"/>
            <a:ext cx="6934200" cy="381000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GLI INTERVENTI DENTRO IL TERR. URB.</a:t>
            </a:r>
            <a:endParaRPr lang="it-IT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51205" name="Titolo 1"/>
          <p:cNvSpPr>
            <a:spLocks noGrp="1"/>
          </p:cNvSpPr>
          <p:nvPr>
            <p:ph type="body" idx="4294967295"/>
          </p:nvPr>
        </p:nvSpPr>
        <p:spPr>
          <a:xfrm>
            <a:off x="609600" y="1052736"/>
            <a:ext cx="8839200" cy="5348064"/>
          </a:xfrm>
          <a:solidFill>
            <a:srgbClr val="FFFFCC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marL="0" indent="0">
              <a:buNone/>
            </a:pPr>
            <a:r>
              <a:rPr lang="it-IT" sz="3600" b="1" u="sng" dirty="0" smtClean="0"/>
              <a:t>Interventi sul PEE</a:t>
            </a:r>
            <a:r>
              <a:rPr lang="it-IT" sz="3600" dirty="0" smtClean="0"/>
              <a:t> nelle aree a pericolosità per alluvioni </a:t>
            </a:r>
            <a:r>
              <a:rPr lang="it-IT" sz="3600" b="1" u="sng" dirty="0" smtClean="0"/>
              <a:t>frequenti</a:t>
            </a:r>
            <a:r>
              <a:rPr lang="it-IT" sz="3600" dirty="0"/>
              <a:t> </a:t>
            </a:r>
            <a:r>
              <a:rPr lang="it-IT" sz="3600" dirty="0" smtClean="0"/>
              <a:t>o </a:t>
            </a:r>
            <a:r>
              <a:rPr lang="it-IT" sz="3600" b="1" u="sng" dirty="0" smtClean="0"/>
              <a:t>poco frequenti</a:t>
            </a:r>
            <a:r>
              <a:rPr lang="it-IT" sz="3600" dirty="0" smtClean="0"/>
              <a:t>:</a:t>
            </a:r>
          </a:p>
          <a:p>
            <a:pPr marL="0" indent="0">
              <a:buNone/>
            </a:pPr>
            <a:r>
              <a:rPr lang="it-IT" sz="3600" dirty="0" smtClean="0"/>
              <a:t>se gli interventi comportano </a:t>
            </a:r>
            <a:r>
              <a:rPr lang="it-IT" sz="3600" b="1" u="sng" dirty="0" smtClean="0"/>
              <a:t>incrementi volumetrici</a:t>
            </a:r>
            <a:r>
              <a:rPr lang="it-IT" sz="3600" dirty="0"/>
              <a:t>,</a:t>
            </a:r>
            <a:r>
              <a:rPr lang="it-IT" sz="3600" dirty="0" smtClean="0"/>
              <a:t> a condizione che:</a:t>
            </a:r>
          </a:p>
          <a:p>
            <a:pPr marL="0" indent="0">
              <a:buNone/>
            </a:pPr>
            <a:r>
              <a:rPr lang="it-IT" sz="2800" dirty="0" smtClean="0"/>
              <a:t>1) sia realizzata almeno </a:t>
            </a:r>
            <a:r>
              <a:rPr lang="it-IT" sz="2800" dirty="0"/>
              <a:t>una delle opere di cui all’articolo 8, comma 1, </a:t>
            </a:r>
            <a:r>
              <a:rPr lang="it-IT" sz="2800" dirty="0" smtClean="0"/>
              <a:t>lettere </a:t>
            </a:r>
            <a:r>
              <a:rPr lang="it-IT" sz="2800" dirty="0"/>
              <a:t>a), b) o c</a:t>
            </a:r>
            <a:r>
              <a:rPr lang="it-IT" sz="2800" dirty="0" smtClean="0"/>
              <a:t>);</a:t>
            </a:r>
          </a:p>
          <a:p>
            <a:pPr marL="0" indent="0">
              <a:buNone/>
            </a:pPr>
            <a:r>
              <a:rPr lang="it-IT" sz="2800" dirty="0" smtClean="0"/>
              <a:t>2) non </a:t>
            </a:r>
            <a:r>
              <a:rPr lang="it-IT" sz="2800" dirty="0"/>
              <a:t>costituiscono ostacolo al deflusso </a:t>
            </a:r>
            <a:r>
              <a:rPr lang="it-IT" sz="2800" dirty="0" smtClean="0"/>
              <a:t>delle </a:t>
            </a:r>
            <a:r>
              <a:rPr lang="it-IT" sz="2800" dirty="0"/>
              <a:t>acque, non sottraggono volume di laminazione e </a:t>
            </a:r>
            <a:r>
              <a:rPr lang="it-IT" sz="2800" dirty="0" smtClean="0"/>
              <a:t>non </a:t>
            </a:r>
            <a:r>
              <a:rPr lang="it-IT" sz="2800" dirty="0"/>
              <a:t>aggravano le condizioni di rischio in altre </a:t>
            </a:r>
            <a:r>
              <a:rPr lang="it-IT" sz="2800" dirty="0" smtClean="0"/>
              <a:t>aree.</a:t>
            </a:r>
            <a:endParaRPr lang="it-IT" sz="2800" dirty="0"/>
          </a:p>
          <a:p>
            <a:endParaRPr lang="it-IT" sz="3600" dirty="0" smtClean="0"/>
          </a:p>
          <a:p>
            <a:pPr marL="0" indent="0">
              <a:buNone/>
            </a:pPr>
            <a:endParaRPr lang="it-IT" sz="3600" dirty="0"/>
          </a:p>
          <a:p>
            <a:pPr marL="0" indent="0">
              <a:buNone/>
            </a:pPr>
            <a:endParaRPr lang="it-IT" sz="2800" dirty="0"/>
          </a:p>
          <a:p>
            <a:pPr marL="0" indent="0">
              <a:buNone/>
            </a:pP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326315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 bwMode="auto">
          <a:xfrm>
            <a:off x="8915400" y="6629400"/>
            <a:ext cx="914400" cy="152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4AFF9D1D-6D95-4DDB-9E78-8BDA92E45265}" type="slidenum">
              <a:rPr lang="it-IT" sz="1200">
                <a:solidFill>
                  <a:schemeClr val="bg1"/>
                </a:solidFill>
                <a:latin typeface="+mn-lt"/>
              </a:rPr>
              <a:pPr algn="r">
                <a:defRPr/>
              </a:pPr>
              <a:t>27</a:t>
            </a:fld>
            <a:endParaRPr lang="it-IT" sz="1200">
              <a:latin typeface="+mn-lt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457200"/>
            <a:ext cx="6934200" cy="381000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GLI INTERVENTI DENTRO IL TERR. URB.</a:t>
            </a:r>
            <a:endParaRPr lang="it-IT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51205" name="Titolo 1"/>
          <p:cNvSpPr>
            <a:spLocks noGrp="1"/>
          </p:cNvSpPr>
          <p:nvPr>
            <p:ph type="body" idx="4294967295"/>
          </p:nvPr>
        </p:nvSpPr>
        <p:spPr>
          <a:xfrm>
            <a:off x="609600" y="1052736"/>
            <a:ext cx="8839200" cy="5348064"/>
          </a:xfrm>
          <a:solidFill>
            <a:srgbClr val="FFFFCC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marL="0" indent="0">
              <a:buNone/>
            </a:pPr>
            <a:r>
              <a:rPr lang="it-IT" sz="3600" b="1" u="sng" dirty="0"/>
              <a:t>Interventi sul PEE</a:t>
            </a:r>
            <a:r>
              <a:rPr lang="it-IT" sz="3600" dirty="0"/>
              <a:t> nelle aree a pericolosità per alluvioni </a:t>
            </a:r>
            <a:r>
              <a:rPr lang="it-IT" sz="3600" b="1" u="sng" dirty="0"/>
              <a:t>frequenti</a:t>
            </a:r>
            <a:r>
              <a:rPr lang="it-IT" sz="3600" dirty="0"/>
              <a:t> o </a:t>
            </a:r>
            <a:r>
              <a:rPr lang="it-IT" sz="3600" b="1" u="sng" dirty="0"/>
              <a:t>poco frequenti</a:t>
            </a:r>
            <a:r>
              <a:rPr lang="it-IT" sz="3600" dirty="0"/>
              <a:t>:</a:t>
            </a:r>
          </a:p>
          <a:p>
            <a:pPr marL="0" indent="0">
              <a:buNone/>
            </a:pPr>
            <a:r>
              <a:rPr lang="it-IT" sz="3600" dirty="0" smtClean="0"/>
              <a:t>se gli interventi comportano </a:t>
            </a:r>
            <a:r>
              <a:rPr lang="it-IT" sz="3600" b="1" u="sng" dirty="0" smtClean="0"/>
              <a:t>demolizione </a:t>
            </a:r>
            <a:r>
              <a:rPr lang="it-IT" sz="3600" b="1" u="sng" dirty="0"/>
              <a:t>con parziale o totale ricostruzione </a:t>
            </a:r>
            <a:r>
              <a:rPr lang="it-IT" sz="3600" b="1" u="sng" dirty="0" smtClean="0"/>
              <a:t>senza incrementi </a:t>
            </a:r>
            <a:r>
              <a:rPr lang="it-IT" sz="3600" b="1" u="sng" dirty="0"/>
              <a:t>volumetrici</a:t>
            </a:r>
            <a:r>
              <a:rPr lang="it-IT" sz="3600" dirty="0"/>
              <a:t>, </a:t>
            </a:r>
            <a:r>
              <a:rPr lang="it-IT" sz="3600" dirty="0" smtClean="0"/>
              <a:t>sono contestualmente </a:t>
            </a:r>
            <a:r>
              <a:rPr lang="it-IT" sz="3600" dirty="0"/>
              <a:t>realizzati </a:t>
            </a:r>
            <a:r>
              <a:rPr lang="it-IT" sz="3600" dirty="0" smtClean="0"/>
              <a:t>gli </a:t>
            </a:r>
            <a:r>
              <a:rPr lang="it-IT" sz="3600" dirty="0"/>
              <a:t>interventi di cui all’articolo 8, comma 1, lettera d).</a:t>
            </a:r>
          </a:p>
          <a:p>
            <a:endParaRPr lang="it-IT" sz="3600" dirty="0" smtClean="0"/>
          </a:p>
          <a:p>
            <a:pPr marL="0" indent="0">
              <a:buNone/>
            </a:pPr>
            <a:endParaRPr lang="it-IT" sz="3600" dirty="0"/>
          </a:p>
          <a:p>
            <a:pPr marL="0" indent="0">
              <a:buNone/>
            </a:pPr>
            <a:endParaRPr lang="it-IT" sz="2800" dirty="0"/>
          </a:p>
          <a:p>
            <a:pPr marL="0" indent="0">
              <a:buNone/>
            </a:pP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2601535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 animBg="1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 bwMode="auto">
          <a:xfrm>
            <a:off x="8915400" y="6629400"/>
            <a:ext cx="914400" cy="152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4AFF9D1D-6D95-4DDB-9E78-8BDA92E45265}" type="slidenum">
              <a:rPr lang="it-IT" sz="1200">
                <a:solidFill>
                  <a:schemeClr val="bg1"/>
                </a:solidFill>
                <a:latin typeface="+mn-lt"/>
              </a:rPr>
              <a:pPr algn="r">
                <a:defRPr/>
              </a:pPr>
              <a:t>28</a:t>
            </a:fld>
            <a:endParaRPr lang="it-IT" sz="1200">
              <a:latin typeface="+mn-lt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457200"/>
            <a:ext cx="6934200" cy="381000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GLI INTERVENTI DENTRO IL TERR. URB.</a:t>
            </a:r>
            <a:endParaRPr lang="it-IT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51205" name="Titolo 1"/>
          <p:cNvSpPr>
            <a:spLocks noGrp="1"/>
          </p:cNvSpPr>
          <p:nvPr>
            <p:ph type="body" idx="4294967295"/>
          </p:nvPr>
        </p:nvSpPr>
        <p:spPr>
          <a:xfrm>
            <a:off x="609600" y="1052736"/>
            <a:ext cx="8839200" cy="5348064"/>
          </a:xfrm>
          <a:solidFill>
            <a:srgbClr val="FFFFCC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marL="0" indent="0">
              <a:buNone/>
            </a:pPr>
            <a:r>
              <a:rPr lang="it-IT" sz="3600" b="1" u="sng" dirty="0"/>
              <a:t>Interventi sul PEE</a:t>
            </a:r>
            <a:r>
              <a:rPr lang="it-IT" sz="3600" dirty="0"/>
              <a:t> nelle aree a pericolosità per alluvioni </a:t>
            </a:r>
            <a:r>
              <a:rPr lang="it-IT" sz="3600" b="1" u="sng" dirty="0"/>
              <a:t>frequenti</a:t>
            </a:r>
            <a:r>
              <a:rPr lang="it-IT" sz="3600" dirty="0"/>
              <a:t> o </a:t>
            </a:r>
            <a:r>
              <a:rPr lang="it-IT" sz="3600" b="1" u="sng" dirty="0"/>
              <a:t>poco frequenti</a:t>
            </a:r>
            <a:r>
              <a:rPr lang="it-IT" sz="3600" dirty="0"/>
              <a:t>:</a:t>
            </a:r>
          </a:p>
          <a:p>
            <a:pPr marL="0" indent="0">
              <a:buNone/>
            </a:pPr>
            <a:r>
              <a:rPr lang="it-IT" sz="3200" dirty="0" smtClean="0"/>
              <a:t>se si interviene sulle </a:t>
            </a:r>
            <a:r>
              <a:rPr lang="it-IT" sz="3200" b="1" u="sng" dirty="0"/>
              <a:t>parti </a:t>
            </a:r>
            <a:r>
              <a:rPr lang="it-IT" sz="3200" b="1" u="sng" dirty="0" smtClean="0"/>
              <a:t>del manufatto </a:t>
            </a:r>
            <a:r>
              <a:rPr lang="it-IT" sz="3200" b="1" u="sng" dirty="0"/>
              <a:t>con piano di </a:t>
            </a:r>
            <a:r>
              <a:rPr lang="it-IT" sz="3200" b="1" u="sng" dirty="0" smtClean="0"/>
              <a:t>calpestio </a:t>
            </a:r>
            <a:r>
              <a:rPr lang="it-IT" sz="3200" b="1" u="sng" dirty="0"/>
              <a:t>al di sotto del battente</a:t>
            </a:r>
            <a:r>
              <a:rPr lang="it-IT" sz="3200" dirty="0"/>
              <a:t>, </a:t>
            </a:r>
            <a:r>
              <a:rPr lang="it-IT" sz="3200" dirty="0" smtClean="0"/>
              <a:t>e qualora si modifichino </a:t>
            </a:r>
            <a:r>
              <a:rPr lang="it-IT" sz="3200" dirty="0"/>
              <a:t>le </a:t>
            </a:r>
            <a:r>
              <a:rPr lang="it-IT" sz="3200" dirty="0" smtClean="0"/>
              <a:t>parti </a:t>
            </a:r>
            <a:r>
              <a:rPr lang="it-IT" sz="3200" dirty="0"/>
              <a:t>dell’involucro edilizio direttamente interessate dal </a:t>
            </a:r>
            <a:r>
              <a:rPr lang="it-IT" sz="3200" dirty="0" smtClean="0"/>
              <a:t>fenomeno </a:t>
            </a:r>
            <a:r>
              <a:rPr lang="it-IT" sz="3200" dirty="0"/>
              <a:t>alluvionale, sono contestualmente realizzati </a:t>
            </a:r>
            <a:r>
              <a:rPr lang="it-IT" sz="3200" dirty="0" smtClean="0"/>
              <a:t>gli </a:t>
            </a:r>
            <a:r>
              <a:rPr lang="it-IT" sz="3200" dirty="0"/>
              <a:t>interventi di cui all’articolo 8, comma 1, lettera d)</a:t>
            </a:r>
          </a:p>
          <a:p>
            <a:endParaRPr lang="it-IT" sz="3600" dirty="0" smtClean="0"/>
          </a:p>
          <a:p>
            <a:pPr marL="0" indent="0">
              <a:buNone/>
            </a:pPr>
            <a:endParaRPr lang="it-IT" sz="3600" dirty="0"/>
          </a:p>
          <a:p>
            <a:pPr marL="0" indent="0">
              <a:buNone/>
            </a:pPr>
            <a:endParaRPr lang="it-IT" sz="2800" dirty="0"/>
          </a:p>
          <a:p>
            <a:pPr marL="0" indent="0">
              <a:buNone/>
            </a:pP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3592263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 animBg="1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 bwMode="auto">
          <a:xfrm>
            <a:off x="8915400" y="6629400"/>
            <a:ext cx="914400" cy="152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4AFF9D1D-6D95-4DDB-9E78-8BDA92E45265}" type="slidenum">
              <a:rPr lang="it-IT" sz="1200">
                <a:solidFill>
                  <a:schemeClr val="bg1"/>
                </a:solidFill>
                <a:latin typeface="+mn-lt"/>
              </a:rPr>
              <a:pPr algn="r">
                <a:defRPr/>
              </a:pPr>
              <a:t>29</a:t>
            </a:fld>
            <a:endParaRPr lang="it-IT" sz="1200">
              <a:latin typeface="+mn-lt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457200"/>
            <a:ext cx="6934200" cy="381000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GLI INTERVENTI DENTRO IL TERR. URB.</a:t>
            </a:r>
            <a:endParaRPr lang="it-IT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51205" name="Titolo 1"/>
          <p:cNvSpPr>
            <a:spLocks noGrp="1"/>
          </p:cNvSpPr>
          <p:nvPr>
            <p:ph type="body" idx="4294967295"/>
          </p:nvPr>
        </p:nvSpPr>
        <p:spPr>
          <a:xfrm>
            <a:off x="609600" y="1052736"/>
            <a:ext cx="8839200" cy="5348064"/>
          </a:xfrm>
          <a:solidFill>
            <a:srgbClr val="FFFFCC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marL="0" indent="0">
              <a:buNone/>
            </a:pPr>
            <a:r>
              <a:rPr lang="it-IT" sz="3600" b="1" u="sng" dirty="0"/>
              <a:t>Interventi sul PEE</a:t>
            </a:r>
            <a:r>
              <a:rPr lang="it-IT" sz="3600" dirty="0"/>
              <a:t> nelle aree a pericolosità per alluvioni </a:t>
            </a:r>
            <a:r>
              <a:rPr lang="it-IT" sz="3600" b="1" u="sng" dirty="0"/>
              <a:t>frequenti</a:t>
            </a:r>
            <a:r>
              <a:rPr lang="it-IT" sz="3600" dirty="0"/>
              <a:t> o </a:t>
            </a:r>
            <a:r>
              <a:rPr lang="it-IT" sz="3600" b="1" u="sng" dirty="0"/>
              <a:t>poco frequenti</a:t>
            </a:r>
            <a:r>
              <a:rPr lang="it-IT" sz="3600" dirty="0"/>
              <a:t>:</a:t>
            </a:r>
          </a:p>
          <a:p>
            <a:pPr marL="0" indent="0">
              <a:buNone/>
            </a:pPr>
            <a:r>
              <a:rPr lang="it-IT" sz="3200" dirty="0"/>
              <a:t>per i </a:t>
            </a:r>
            <a:r>
              <a:rPr lang="it-IT" sz="3200" b="1" u="sng" dirty="0"/>
              <a:t>volumi interrati esistenti </a:t>
            </a:r>
            <a:r>
              <a:rPr lang="it-IT" sz="3200" dirty="0"/>
              <a:t>non sono </a:t>
            </a:r>
            <a:r>
              <a:rPr lang="it-IT" sz="3200" dirty="0" smtClean="0"/>
              <a:t>ammessi </a:t>
            </a:r>
            <a:r>
              <a:rPr lang="it-IT" sz="3200" dirty="0"/>
              <a:t>i mutamenti di destinazione d’uso in funzione </a:t>
            </a:r>
            <a:r>
              <a:rPr lang="it-IT" sz="3200" dirty="0" smtClean="0"/>
              <a:t>residenziale </a:t>
            </a:r>
            <a:r>
              <a:rPr lang="it-IT" sz="3200" dirty="0"/>
              <a:t>o comunque adibiti al pernottamento, </a:t>
            </a:r>
            <a:r>
              <a:rPr lang="it-IT" sz="3200" dirty="0" smtClean="0"/>
              <a:t>nonché </a:t>
            </a:r>
            <a:r>
              <a:rPr lang="it-IT" sz="3200" dirty="0"/>
              <a:t>i frazionamenti comportanti la creazione di nuove </a:t>
            </a:r>
            <a:r>
              <a:rPr lang="it-IT" sz="3200" dirty="0" smtClean="0"/>
              <a:t>unità </a:t>
            </a:r>
            <a:r>
              <a:rPr lang="it-IT" sz="3200" dirty="0"/>
              <a:t>immobiliari con destinazione d’uso residenziale o, </a:t>
            </a:r>
            <a:r>
              <a:rPr lang="it-IT" sz="3200" dirty="0" smtClean="0"/>
              <a:t>comunque</a:t>
            </a:r>
            <a:r>
              <a:rPr lang="it-IT" sz="3200" dirty="0"/>
              <a:t>, adibiti al pernottamento</a:t>
            </a:r>
          </a:p>
          <a:p>
            <a:endParaRPr lang="it-IT" sz="3600" dirty="0" smtClean="0"/>
          </a:p>
          <a:p>
            <a:pPr marL="0" indent="0">
              <a:buNone/>
            </a:pPr>
            <a:endParaRPr lang="it-IT" sz="3600" dirty="0"/>
          </a:p>
          <a:p>
            <a:pPr marL="0" indent="0">
              <a:buNone/>
            </a:pPr>
            <a:endParaRPr lang="it-IT" sz="2800" dirty="0"/>
          </a:p>
          <a:p>
            <a:pPr marL="0" indent="0">
              <a:buNone/>
            </a:pP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3554464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 bwMode="auto">
          <a:xfrm>
            <a:off x="8915400" y="6629400"/>
            <a:ext cx="914400" cy="152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4AFF9D1D-6D95-4DDB-9E78-8BDA92E45265}" type="slidenum">
              <a:rPr lang="it-IT" sz="1200">
                <a:solidFill>
                  <a:schemeClr val="bg1"/>
                </a:solidFill>
                <a:latin typeface="+mn-lt"/>
              </a:rPr>
              <a:pPr algn="r">
                <a:defRPr/>
              </a:pPr>
              <a:t>3</a:t>
            </a:fld>
            <a:endParaRPr lang="it-IT" sz="1200">
              <a:latin typeface="+mn-lt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457200"/>
            <a:ext cx="6934200" cy="381000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L’impostazione</a:t>
            </a:r>
          </a:p>
        </p:txBody>
      </p:sp>
      <p:sp>
        <p:nvSpPr>
          <p:cNvPr id="51205" name="Titolo 1"/>
          <p:cNvSpPr>
            <a:spLocks noGrp="1"/>
          </p:cNvSpPr>
          <p:nvPr>
            <p:ph type="body" idx="4294967295"/>
          </p:nvPr>
        </p:nvSpPr>
        <p:spPr>
          <a:xfrm>
            <a:off x="609600" y="1412776"/>
            <a:ext cx="8839200" cy="4536504"/>
          </a:xfrm>
          <a:solidFill>
            <a:srgbClr val="FFFFCC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marL="381000" indent="-381000" algn="just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it-IT" sz="2800" b="1" dirty="0" smtClean="0">
                <a:latin typeface="Verdana" pitchFamily="34" charset="0"/>
              </a:rPr>
              <a:t>La nuova legge:</a:t>
            </a:r>
          </a:p>
          <a:p>
            <a:pPr marL="0" indent="0" algn="just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None/>
            </a:pPr>
            <a:endParaRPr lang="it-IT" sz="2800" b="1" dirty="0" smtClean="0">
              <a:latin typeface="Verdana" pitchFamily="34" charset="0"/>
            </a:endParaRPr>
          </a:p>
          <a:p>
            <a:pPr marL="381000" indent="-381000" algn="just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AutoNum type="alphaLcParenR"/>
            </a:pPr>
            <a:r>
              <a:rPr lang="it-IT" sz="2800" b="1" dirty="0" smtClean="0">
                <a:latin typeface="Verdana" pitchFamily="34" charset="0"/>
              </a:rPr>
              <a:t>detta una disciplina sugli interventi realizzabili nelle diverse </a:t>
            </a:r>
            <a:r>
              <a:rPr lang="it-IT" sz="2800" b="1" dirty="0" smtClean="0">
                <a:latin typeface="Verdana" pitchFamily="34" charset="0"/>
              </a:rPr>
              <a:t>aree</a:t>
            </a:r>
          </a:p>
          <a:p>
            <a:pPr marL="381000" indent="-381000" algn="just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AutoNum type="alphaLcParenR"/>
            </a:pPr>
            <a:endParaRPr lang="it-IT" sz="2800" b="1" dirty="0">
              <a:latin typeface="Verdana" pitchFamily="34" charset="0"/>
            </a:endParaRPr>
          </a:p>
          <a:p>
            <a:pPr marL="381000" indent="-381000" algn="just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AutoNum type="alphaLcParenR"/>
            </a:pPr>
            <a:r>
              <a:rPr lang="it-IT" sz="2800" b="1" dirty="0" smtClean="0">
                <a:latin typeface="Verdana" pitchFamily="34" charset="0"/>
              </a:rPr>
              <a:t>È incentrata sulle opere finalizzate al raggiungimento del rischio R2</a:t>
            </a:r>
            <a:endParaRPr lang="it-IT" sz="2800" b="1" dirty="0" smtClean="0">
              <a:latin typeface="Verdana" pitchFamily="34" charset="0"/>
            </a:endParaRPr>
          </a:p>
          <a:p>
            <a:pPr marL="381000" indent="-381000" algn="just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AutoNum type="alphaLcParenR"/>
            </a:pPr>
            <a:endParaRPr lang="it-IT" sz="2800" b="1" dirty="0" smtClean="0">
              <a:latin typeface="Verdana" pitchFamily="34" charset="0"/>
            </a:endParaRPr>
          </a:p>
          <a:p>
            <a:pPr marL="381000" indent="-381000" algn="just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AutoNum type="alphaLcParenR"/>
            </a:pPr>
            <a:r>
              <a:rPr lang="it-IT" sz="2800" b="1" dirty="0" smtClean="0">
                <a:latin typeface="Verdana" pitchFamily="34" charset="0"/>
              </a:rPr>
              <a:t>consente la realizzazione </a:t>
            </a:r>
            <a:r>
              <a:rPr lang="it-IT" sz="2800" b="1" dirty="0" smtClean="0">
                <a:latin typeface="Verdana" pitchFamily="34" charset="0"/>
              </a:rPr>
              <a:t>delle </a:t>
            </a:r>
            <a:r>
              <a:rPr lang="it-IT" sz="2800" b="1" dirty="0" smtClean="0">
                <a:latin typeface="Verdana" pitchFamily="34" charset="0"/>
              </a:rPr>
              <a:t>opere di mitigazione anche ai privati</a:t>
            </a:r>
            <a:endParaRPr lang="it-IT" sz="2800" dirty="0" smtClean="0">
              <a:latin typeface="Verdana" pitchFamily="34" charset="0"/>
            </a:endParaRPr>
          </a:p>
          <a:p>
            <a:pPr marL="381000" indent="-381000" algn="ctr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it-IT" sz="1200" b="1" dirty="0" smtClean="0"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 bwMode="auto">
          <a:xfrm>
            <a:off x="8915400" y="6629400"/>
            <a:ext cx="914400" cy="152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4AFF9D1D-6D95-4DDB-9E78-8BDA92E45265}" type="slidenum">
              <a:rPr lang="it-IT" sz="1200">
                <a:solidFill>
                  <a:schemeClr val="bg1"/>
                </a:solidFill>
                <a:latin typeface="+mn-lt"/>
              </a:rPr>
              <a:pPr algn="r">
                <a:defRPr/>
              </a:pPr>
              <a:t>30</a:t>
            </a:fld>
            <a:endParaRPr lang="it-IT" sz="1200">
              <a:latin typeface="+mn-lt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457200"/>
            <a:ext cx="6934200" cy="381000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GLI INTERVENTI FUORI DEL TERR. URB.</a:t>
            </a:r>
            <a:endParaRPr lang="it-IT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51205" name="Titolo 1"/>
          <p:cNvSpPr>
            <a:spLocks noGrp="1"/>
          </p:cNvSpPr>
          <p:nvPr>
            <p:ph type="body" idx="4294967295"/>
          </p:nvPr>
        </p:nvSpPr>
        <p:spPr>
          <a:xfrm>
            <a:off x="609600" y="1052736"/>
            <a:ext cx="8839200" cy="5348064"/>
          </a:xfrm>
          <a:solidFill>
            <a:srgbClr val="FFFFCC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marL="0" indent="0">
              <a:buNone/>
            </a:pPr>
            <a:endParaRPr lang="it-IT" sz="3200" dirty="0" smtClean="0"/>
          </a:p>
          <a:p>
            <a:pPr marL="0" indent="0">
              <a:buNone/>
            </a:pPr>
            <a:r>
              <a:rPr lang="it-IT" sz="3200" dirty="0" smtClean="0"/>
              <a:t>L’art. 16 disciplina gli interventi al di fuori del perimetro del territorio urbanizzato.</a:t>
            </a:r>
          </a:p>
          <a:p>
            <a:pPr marL="0" indent="0">
              <a:buNone/>
            </a:pPr>
            <a:endParaRPr lang="it-IT" sz="3200" dirty="0"/>
          </a:p>
          <a:p>
            <a:pPr marL="0" indent="0">
              <a:buNone/>
            </a:pPr>
            <a:r>
              <a:rPr lang="it-IT" sz="3200" dirty="0" smtClean="0"/>
              <a:t>A tal fine rilevano, ancora, gli artt. 4, 25 e 224 della </a:t>
            </a:r>
            <a:r>
              <a:rPr lang="it-IT" sz="3200" dirty="0" err="1" smtClean="0"/>
              <a:t>l.r</a:t>
            </a:r>
            <a:r>
              <a:rPr lang="it-IT" sz="3200" dirty="0" smtClean="0"/>
              <a:t>. 65/2014.</a:t>
            </a:r>
          </a:p>
          <a:p>
            <a:pPr marL="0" indent="0">
              <a:buNone/>
            </a:pPr>
            <a:endParaRPr lang="it-IT" sz="3200" dirty="0"/>
          </a:p>
          <a:p>
            <a:pPr marL="0" indent="0">
              <a:buNone/>
            </a:pPr>
            <a:r>
              <a:rPr lang="it-IT" sz="3200" dirty="0" smtClean="0"/>
              <a:t>La norma richiama la disciplina degli interventi all’interno del </a:t>
            </a:r>
            <a:r>
              <a:rPr lang="it-IT" sz="3200" dirty="0" err="1" smtClean="0"/>
              <a:t>t.u.</a:t>
            </a:r>
            <a:r>
              <a:rPr lang="it-IT" sz="3200" dirty="0" smtClean="0"/>
              <a:t>, salvo…</a:t>
            </a:r>
            <a:endParaRPr lang="it-IT" sz="3200" dirty="0"/>
          </a:p>
          <a:p>
            <a:endParaRPr lang="it-IT" sz="3600" dirty="0" smtClean="0"/>
          </a:p>
          <a:p>
            <a:pPr marL="0" indent="0">
              <a:buNone/>
            </a:pPr>
            <a:endParaRPr lang="it-IT" sz="3600" dirty="0"/>
          </a:p>
          <a:p>
            <a:pPr marL="0" indent="0">
              <a:buNone/>
            </a:pPr>
            <a:endParaRPr lang="it-IT" sz="2800" dirty="0"/>
          </a:p>
          <a:p>
            <a:pPr marL="0" indent="0">
              <a:buNone/>
            </a:pP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429670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 animBg="1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 bwMode="auto">
          <a:xfrm>
            <a:off x="8915400" y="6629400"/>
            <a:ext cx="914400" cy="152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4AFF9D1D-6D95-4DDB-9E78-8BDA92E45265}" type="slidenum">
              <a:rPr lang="it-IT" sz="1200">
                <a:solidFill>
                  <a:schemeClr val="bg1"/>
                </a:solidFill>
                <a:latin typeface="+mn-lt"/>
              </a:rPr>
              <a:pPr algn="r">
                <a:defRPr/>
              </a:pPr>
              <a:t>31</a:t>
            </a:fld>
            <a:endParaRPr lang="it-IT" sz="1200">
              <a:latin typeface="+mn-lt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457200"/>
            <a:ext cx="6934200" cy="381000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GLI INTERVENTI FUORI DEL TERR. URB.</a:t>
            </a:r>
            <a:endParaRPr lang="it-IT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51205" name="Titolo 1"/>
          <p:cNvSpPr>
            <a:spLocks noGrp="1"/>
          </p:cNvSpPr>
          <p:nvPr>
            <p:ph type="body" idx="4294967295"/>
          </p:nvPr>
        </p:nvSpPr>
        <p:spPr>
          <a:xfrm>
            <a:off x="609600" y="1052736"/>
            <a:ext cx="8839200" cy="5348064"/>
          </a:xfrm>
          <a:solidFill>
            <a:srgbClr val="FFFFCC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marL="0" indent="0">
              <a:buNone/>
            </a:pPr>
            <a:r>
              <a:rPr lang="it-IT" sz="3200" dirty="0"/>
              <a:t>Nelle aree a pericolosità per alluvioni frequenti </a:t>
            </a:r>
          </a:p>
          <a:p>
            <a:pPr marL="0" indent="0">
              <a:buNone/>
            </a:pPr>
            <a:r>
              <a:rPr lang="it-IT" sz="3200" dirty="0"/>
              <a:t>o poco </a:t>
            </a:r>
            <a:r>
              <a:rPr lang="it-IT" sz="3200" dirty="0" smtClean="0"/>
              <a:t>frequenti possono </a:t>
            </a:r>
            <a:r>
              <a:rPr lang="it-IT" sz="3200" dirty="0"/>
              <a:t>essere </a:t>
            </a:r>
            <a:r>
              <a:rPr lang="it-IT" sz="3200" dirty="0" smtClean="0"/>
              <a:t>realizzati:</a:t>
            </a:r>
          </a:p>
          <a:p>
            <a:pPr marL="0" indent="0" algn="just">
              <a:buNone/>
            </a:pPr>
            <a:r>
              <a:rPr lang="it-IT" sz="3200" dirty="0" smtClean="0"/>
              <a:t>1) </a:t>
            </a:r>
            <a:r>
              <a:rPr lang="it-IT" sz="3200" b="1" u="sng" dirty="0" smtClean="0"/>
              <a:t>nuovi </a:t>
            </a:r>
            <a:r>
              <a:rPr lang="it-IT" sz="3200" b="1" u="sng" dirty="0"/>
              <a:t>edifici rurali </a:t>
            </a:r>
            <a:r>
              <a:rPr lang="it-IT" sz="3200" dirty="0"/>
              <a:t>a </a:t>
            </a:r>
            <a:r>
              <a:rPr lang="it-IT" sz="3200" dirty="0" smtClean="0"/>
              <a:t>condizione </a:t>
            </a:r>
            <a:r>
              <a:rPr lang="it-IT" sz="3200" dirty="0"/>
              <a:t>che sia realizzata almeno una delle opere di </a:t>
            </a:r>
            <a:r>
              <a:rPr lang="it-IT" sz="3200" dirty="0" smtClean="0"/>
              <a:t>cui </a:t>
            </a:r>
            <a:r>
              <a:rPr lang="it-IT" sz="3200" dirty="0"/>
              <a:t>all’articolo 8, comma 1, lettere a), b) o c). </a:t>
            </a:r>
            <a:endParaRPr lang="it-IT" sz="3200" dirty="0" smtClean="0"/>
          </a:p>
          <a:p>
            <a:pPr marL="0" indent="0">
              <a:buNone/>
            </a:pPr>
            <a:r>
              <a:rPr lang="it-IT" sz="3200" dirty="0" smtClean="0"/>
              <a:t>2) </a:t>
            </a:r>
            <a:r>
              <a:rPr lang="it-IT" sz="3200" b="1" u="sng" dirty="0" smtClean="0"/>
              <a:t>annessi </a:t>
            </a:r>
            <a:r>
              <a:rPr lang="it-IT" sz="3200" b="1" u="sng" dirty="0"/>
              <a:t>agricoli </a:t>
            </a:r>
            <a:r>
              <a:rPr lang="it-IT" sz="3200" dirty="0"/>
              <a:t>a </a:t>
            </a:r>
            <a:r>
              <a:rPr lang="it-IT" sz="3200" dirty="0" smtClean="0"/>
              <a:t>condizione </a:t>
            </a:r>
            <a:r>
              <a:rPr lang="it-IT" sz="3200" dirty="0"/>
              <a:t>che non costituiscano ostacolo al deflusso </a:t>
            </a:r>
            <a:r>
              <a:rPr lang="it-IT" sz="3200" dirty="0" smtClean="0"/>
              <a:t>delle </a:t>
            </a:r>
            <a:r>
              <a:rPr lang="it-IT" sz="3200" dirty="0"/>
              <a:t>acque e non sottraggano volume di laminazione.</a:t>
            </a:r>
          </a:p>
          <a:p>
            <a:pPr marL="0" indent="0">
              <a:buNone/>
            </a:pPr>
            <a:endParaRPr lang="it-IT" sz="3200" dirty="0"/>
          </a:p>
          <a:p>
            <a:endParaRPr lang="it-IT" sz="3600" dirty="0" smtClean="0"/>
          </a:p>
          <a:p>
            <a:pPr marL="0" indent="0">
              <a:buNone/>
            </a:pPr>
            <a:endParaRPr lang="it-IT" sz="3600" dirty="0"/>
          </a:p>
          <a:p>
            <a:pPr marL="0" indent="0">
              <a:buNone/>
            </a:pPr>
            <a:endParaRPr lang="it-IT" sz="2800" dirty="0"/>
          </a:p>
          <a:p>
            <a:pPr marL="0" indent="0">
              <a:buNone/>
            </a:pP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2286818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 animBg="1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 bwMode="auto">
          <a:xfrm>
            <a:off x="8915400" y="6629400"/>
            <a:ext cx="914400" cy="152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4AFF9D1D-6D95-4DDB-9E78-8BDA92E45265}" type="slidenum">
              <a:rPr lang="it-IT" sz="1200">
                <a:solidFill>
                  <a:schemeClr val="bg1"/>
                </a:solidFill>
                <a:latin typeface="+mn-lt"/>
              </a:rPr>
              <a:pPr algn="r">
                <a:defRPr/>
              </a:pPr>
              <a:t>32</a:t>
            </a:fld>
            <a:endParaRPr lang="it-IT" sz="1200">
              <a:latin typeface="+mn-lt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457200"/>
            <a:ext cx="6934200" cy="381000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DISCIPLINA TRANSITORIA</a:t>
            </a:r>
            <a:endParaRPr lang="it-IT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51205" name="Titolo 1"/>
          <p:cNvSpPr>
            <a:spLocks noGrp="1"/>
          </p:cNvSpPr>
          <p:nvPr>
            <p:ph type="body" idx="4294967295"/>
          </p:nvPr>
        </p:nvSpPr>
        <p:spPr>
          <a:xfrm>
            <a:off x="609600" y="1052736"/>
            <a:ext cx="8839200" cy="5348064"/>
          </a:xfrm>
          <a:solidFill>
            <a:srgbClr val="FFFFCC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marL="0" indent="0">
              <a:buNone/>
            </a:pPr>
            <a:r>
              <a:rPr lang="it-IT" sz="2800" dirty="0"/>
              <a:t>Gli interventi già previsti dagli strumenti urbanistici </a:t>
            </a:r>
            <a:r>
              <a:rPr lang="it-IT" sz="2800" dirty="0" smtClean="0"/>
              <a:t>alla </a:t>
            </a:r>
            <a:r>
              <a:rPr lang="it-IT" sz="2800" dirty="0"/>
              <a:t>data di entrata in vigore della presente legge sono </a:t>
            </a:r>
            <a:r>
              <a:rPr lang="it-IT" sz="2800" dirty="0" smtClean="0"/>
              <a:t>realizzati </a:t>
            </a:r>
            <a:r>
              <a:rPr lang="it-IT" sz="2800" b="1" u="sng" dirty="0"/>
              <a:t>alle condizioni da essa stabilite. </a:t>
            </a:r>
          </a:p>
          <a:p>
            <a:pPr marL="0" indent="0">
              <a:buNone/>
            </a:pPr>
            <a:endParaRPr lang="it-IT" sz="2800" dirty="0" smtClean="0"/>
          </a:p>
          <a:p>
            <a:pPr marL="0" indent="0">
              <a:buNone/>
            </a:pPr>
            <a:r>
              <a:rPr lang="it-IT" sz="2800" dirty="0" smtClean="0"/>
              <a:t>La legge </a:t>
            </a:r>
            <a:r>
              <a:rPr lang="it-IT" sz="2800" dirty="0"/>
              <a:t>non si applica:</a:t>
            </a:r>
          </a:p>
          <a:p>
            <a:r>
              <a:rPr lang="it-IT" dirty="0" smtClean="0"/>
              <a:t>alle </a:t>
            </a:r>
            <a:r>
              <a:rPr lang="it-IT" b="1" dirty="0"/>
              <a:t>opere pubbliche </a:t>
            </a:r>
            <a:r>
              <a:rPr lang="it-IT" dirty="0" smtClean="0"/>
              <a:t>già «in gara»</a:t>
            </a:r>
            <a:endParaRPr lang="it-IT" dirty="0"/>
          </a:p>
          <a:p>
            <a:r>
              <a:rPr lang="it-IT" dirty="0" smtClean="0"/>
              <a:t>agli </a:t>
            </a:r>
            <a:r>
              <a:rPr lang="it-IT" b="1" dirty="0"/>
              <a:t>interventi edilizi </a:t>
            </a:r>
            <a:r>
              <a:rPr lang="it-IT" dirty="0"/>
              <a:t>per i quali sia stata presentata la </a:t>
            </a:r>
            <a:r>
              <a:rPr lang="it-IT" dirty="0" smtClean="0"/>
              <a:t>richiesta </a:t>
            </a:r>
            <a:r>
              <a:rPr lang="it-IT" dirty="0"/>
              <a:t>di permesso a costruire o sia stata presentata la </a:t>
            </a:r>
            <a:r>
              <a:rPr lang="it-IT" dirty="0" smtClean="0"/>
              <a:t>(</a:t>
            </a:r>
            <a:r>
              <a:rPr lang="it-IT" dirty="0"/>
              <a:t>SCIA) </a:t>
            </a:r>
            <a:r>
              <a:rPr lang="it-IT" dirty="0" smtClean="0"/>
              <a:t>o la (</a:t>
            </a:r>
            <a:r>
              <a:rPr lang="it-IT" dirty="0"/>
              <a:t>CILA) </a:t>
            </a:r>
          </a:p>
          <a:p>
            <a:pPr marL="0" indent="0">
              <a:buNone/>
            </a:pPr>
            <a:r>
              <a:rPr lang="it-IT" dirty="0" smtClean="0"/>
              <a:t> prima </a:t>
            </a:r>
            <a:r>
              <a:rPr lang="it-IT" dirty="0"/>
              <a:t>della sua entrata in vigore;</a:t>
            </a:r>
          </a:p>
          <a:p>
            <a:r>
              <a:rPr lang="it-IT" dirty="0" smtClean="0"/>
              <a:t>ai </a:t>
            </a:r>
            <a:r>
              <a:rPr lang="it-IT" b="1" dirty="0"/>
              <a:t>piani attuativi </a:t>
            </a:r>
            <a:r>
              <a:rPr lang="it-IT" dirty="0"/>
              <a:t>e ai </a:t>
            </a:r>
            <a:r>
              <a:rPr lang="it-IT" b="1" dirty="0"/>
              <a:t>piani diretti </a:t>
            </a:r>
            <a:r>
              <a:rPr lang="it-IT" b="1" dirty="0" smtClean="0"/>
              <a:t>convenzionati già convenzionati </a:t>
            </a:r>
            <a:r>
              <a:rPr lang="it-IT" dirty="0" smtClean="0"/>
              <a:t>prima dell’entrata </a:t>
            </a:r>
            <a:r>
              <a:rPr lang="it-IT" dirty="0"/>
              <a:t>in vigore.</a:t>
            </a:r>
          </a:p>
          <a:p>
            <a:pPr marL="0" indent="0">
              <a:buNone/>
            </a:pPr>
            <a:endParaRPr lang="it-IT" sz="3200" dirty="0"/>
          </a:p>
          <a:p>
            <a:endParaRPr lang="it-IT" sz="3600" dirty="0" smtClean="0"/>
          </a:p>
          <a:p>
            <a:pPr marL="0" indent="0">
              <a:buNone/>
            </a:pPr>
            <a:endParaRPr lang="it-IT" sz="3600" dirty="0"/>
          </a:p>
          <a:p>
            <a:pPr marL="0" indent="0">
              <a:buNone/>
            </a:pPr>
            <a:endParaRPr lang="it-IT" sz="2800" dirty="0"/>
          </a:p>
          <a:p>
            <a:pPr marL="0" indent="0">
              <a:buNone/>
            </a:pP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4033793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 animBg="1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 bwMode="auto">
          <a:xfrm>
            <a:off x="8915400" y="6629400"/>
            <a:ext cx="914400" cy="152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4AFF9D1D-6D95-4DDB-9E78-8BDA92E45265}" type="slidenum">
              <a:rPr lang="it-IT" sz="1200">
                <a:solidFill>
                  <a:schemeClr val="bg1"/>
                </a:solidFill>
                <a:latin typeface="+mn-lt"/>
              </a:rPr>
              <a:pPr algn="r">
                <a:defRPr/>
              </a:pPr>
              <a:t>33</a:t>
            </a:fld>
            <a:endParaRPr lang="it-IT" sz="1200">
              <a:latin typeface="+mn-lt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457200"/>
            <a:ext cx="6934200" cy="381000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DISCIPLINA TRANSITORIA</a:t>
            </a:r>
            <a:endParaRPr lang="it-IT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51205" name="Titolo 1"/>
          <p:cNvSpPr>
            <a:spLocks noGrp="1"/>
          </p:cNvSpPr>
          <p:nvPr>
            <p:ph type="body" idx="4294967295"/>
          </p:nvPr>
        </p:nvSpPr>
        <p:spPr>
          <a:xfrm>
            <a:off x="609600" y="1052736"/>
            <a:ext cx="8839200" cy="5348064"/>
          </a:xfrm>
          <a:solidFill>
            <a:srgbClr val="FFFFCC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marL="0" indent="0">
              <a:buNone/>
            </a:pPr>
            <a:r>
              <a:rPr lang="it-IT" sz="2800" dirty="0"/>
              <a:t>Nelle more dell’adeguamento degli strumenti </a:t>
            </a:r>
            <a:r>
              <a:rPr lang="it-IT" sz="2800" dirty="0" smtClean="0"/>
              <a:t>comunali </a:t>
            </a:r>
            <a:r>
              <a:rPr lang="it-IT" sz="2800" dirty="0"/>
              <a:t>alle </a:t>
            </a:r>
            <a:r>
              <a:rPr lang="it-IT" sz="2800" dirty="0" smtClean="0"/>
              <a:t>mappe </a:t>
            </a:r>
            <a:r>
              <a:rPr lang="it-IT" sz="2800" dirty="0"/>
              <a:t>di pericolosità da alluvione e rischio di alluvione </a:t>
            </a:r>
            <a:r>
              <a:rPr lang="it-IT" sz="2800" dirty="0" smtClean="0"/>
              <a:t>di </a:t>
            </a:r>
            <a:r>
              <a:rPr lang="it-IT" sz="2800" dirty="0"/>
              <a:t>cui al d.lgs. 49/2010:</a:t>
            </a:r>
          </a:p>
          <a:p>
            <a:r>
              <a:rPr lang="it-IT" dirty="0" smtClean="0"/>
              <a:t>le </a:t>
            </a:r>
            <a:r>
              <a:rPr lang="it-IT" b="1" dirty="0"/>
              <a:t>aree a pericolosità per alluvioni </a:t>
            </a:r>
            <a:r>
              <a:rPr lang="it-IT" b="1" dirty="0" smtClean="0"/>
              <a:t>frequenti </a:t>
            </a:r>
            <a:r>
              <a:rPr lang="it-IT" dirty="0" smtClean="0"/>
              <a:t>corrispondono </a:t>
            </a:r>
            <a:r>
              <a:rPr lang="it-IT" dirty="0"/>
              <a:t>alle aree classificate negli </a:t>
            </a:r>
            <a:r>
              <a:rPr lang="it-IT" b="1" dirty="0"/>
              <a:t>atti di </a:t>
            </a:r>
            <a:r>
              <a:rPr lang="it-IT" b="1" dirty="0" smtClean="0"/>
              <a:t>pianificazione </a:t>
            </a:r>
            <a:r>
              <a:rPr lang="it-IT" b="1" dirty="0"/>
              <a:t>di bacino </a:t>
            </a:r>
            <a:r>
              <a:rPr lang="it-IT" dirty="0" smtClean="0"/>
              <a:t>come </a:t>
            </a:r>
            <a:r>
              <a:rPr lang="it-IT" dirty="0"/>
              <a:t>aree a pericolosità per </a:t>
            </a:r>
            <a:r>
              <a:rPr lang="it-IT" dirty="0" smtClean="0"/>
              <a:t>alluvioni </a:t>
            </a:r>
            <a:r>
              <a:rPr lang="it-IT" dirty="0"/>
              <a:t>frequenti o a pericolosità per alluvioni </a:t>
            </a:r>
            <a:r>
              <a:rPr lang="it-IT" dirty="0" smtClean="0"/>
              <a:t>elevata o </a:t>
            </a:r>
            <a:r>
              <a:rPr lang="it-IT" dirty="0"/>
              <a:t>in alternativa alle aree classificate dai </a:t>
            </a:r>
            <a:r>
              <a:rPr lang="it-IT" b="1" dirty="0" smtClean="0"/>
              <a:t>PS., PRG, PAI </a:t>
            </a:r>
            <a:r>
              <a:rPr lang="it-IT" dirty="0" smtClean="0"/>
              <a:t>come </a:t>
            </a:r>
            <a:r>
              <a:rPr lang="it-IT" dirty="0"/>
              <a:t>aree a pericolosità idraulica </a:t>
            </a:r>
            <a:r>
              <a:rPr lang="it-IT" b="1" u="sng" dirty="0" smtClean="0"/>
              <a:t>molto </a:t>
            </a:r>
            <a:r>
              <a:rPr lang="it-IT" b="1" u="sng" dirty="0"/>
              <a:t>elevata</a:t>
            </a:r>
            <a:r>
              <a:rPr lang="it-IT" dirty="0"/>
              <a:t>; nonché alle aree classificate dagli </a:t>
            </a:r>
            <a:r>
              <a:rPr lang="it-IT" b="1" dirty="0"/>
              <a:t>strumenti </a:t>
            </a:r>
            <a:r>
              <a:rPr lang="it-IT" b="1" dirty="0" smtClean="0"/>
              <a:t>di </a:t>
            </a:r>
            <a:r>
              <a:rPr lang="it-IT" b="1" dirty="0"/>
              <a:t>pianificazione territoriale o urbanistica comunale, </a:t>
            </a:r>
            <a:r>
              <a:rPr lang="it-IT" b="1" dirty="0" smtClean="0"/>
              <a:t>ai </a:t>
            </a:r>
            <a:r>
              <a:rPr lang="it-IT" b="1" dirty="0"/>
              <a:t>sensi dell’articolo 104 della </a:t>
            </a:r>
            <a:r>
              <a:rPr lang="it-IT" b="1" dirty="0" err="1"/>
              <a:t>l.r</a:t>
            </a:r>
            <a:r>
              <a:rPr lang="it-IT" b="1" dirty="0"/>
              <a:t>. 65/2014</a:t>
            </a:r>
            <a:r>
              <a:rPr lang="it-IT" dirty="0"/>
              <a:t> come </a:t>
            </a:r>
            <a:r>
              <a:rPr lang="it-IT" dirty="0" smtClean="0"/>
              <a:t>aree interessate </a:t>
            </a:r>
            <a:r>
              <a:rPr lang="it-IT" dirty="0"/>
              <a:t>da alluvioni frequenti in coerenza con gli atti </a:t>
            </a:r>
            <a:r>
              <a:rPr lang="it-IT" dirty="0" smtClean="0"/>
              <a:t>di </a:t>
            </a:r>
            <a:r>
              <a:rPr lang="it-IT" dirty="0"/>
              <a:t>pianificazioni di bacino;</a:t>
            </a:r>
          </a:p>
          <a:p>
            <a:endParaRPr lang="it-IT" sz="3600" dirty="0" smtClean="0"/>
          </a:p>
          <a:p>
            <a:pPr marL="0" indent="0">
              <a:buNone/>
            </a:pPr>
            <a:endParaRPr lang="it-IT" sz="3600" dirty="0"/>
          </a:p>
          <a:p>
            <a:pPr marL="0" indent="0">
              <a:buNone/>
            </a:pPr>
            <a:endParaRPr lang="it-IT" sz="2800" dirty="0"/>
          </a:p>
          <a:p>
            <a:pPr marL="0" indent="0">
              <a:buNone/>
            </a:pP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3188431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 animBg="1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 bwMode="auto">
          <a:xfrm>
            <a:off x="8915400" y="6629400"/>
            <a:ext cx="914400" cy="152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4AFF9D1D-6D95-4DDB-9E78-8BDA92E45265}" type="slidenum">
              <a:rPr lang="it-IT" sz="1200">
                <a:solidFill>
                  <a:schemeClr val="bg1"/>
                </a:solidFill>
                <a:latin typeface="+mn-lt"/>
              </a:rPr>
              <a:pPr algn="r">
                <a:defRPr/>
              </a:pPr>
              <a:t>34</a:t>
            </a:fld>
            <a:endParaRPr lang="it-IT" sz="1200">
              <a:latin typeface="+mn-lt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457200"/>
            <a:ext cx="6934200" cy="381000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DISCIPLINA TRANSITORIA</a:t>
            </a:r>
            <a:endParaRPr lang="it-IT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51205" name="Titolo 1"/>
          <p:cNvSpPr>
            <a:spLocks noGrp="1"/>
          </p:cNvSpPr>
          <p:nvPr>
            <p:ph type="body" idx="4294967295"/>
          </p:nvPr>
        </p:nvSpPr>
        <p:spPr>
          <a:xfrm>
            <a:off x="609600" y="1052736"/>
            <a:ext cx="8839200" cy="5348064"/>
          </a:xfrm>
          <a:solidFill>
            <a:srgbClr val="FFFFCC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marL="0" indent="0">
              <a:buNone/>
            </a:pPr>
            <a:r>
              <a:rPr lang="it-IT" sz="2800" dirty="0"/>
              <a:t>Nelle more dell’adeguamento degli strumenti </a:t>
            </a:r>
            <a:r>
              <a:rPr lang="it-IT" sz="2800" dirty="0" smtClean="0"/>
              <a:t>comunali </a:t>
            </a:r>
            <a:r>
              <a:rPr lang="it-IT" sz="2800" dirty="0"/>
              <a:t>alle </a:t>
            </a:r>
            <a:r>
              <a:rPr lang="it-IT" sz="2800" dirty="0" smtClean="0"/>
              <a:t>mappe </a:t>
            </a:r>
            <a:r>
              <a:rPr lang="it-IT" sz="2800" dirty="0"/>
              <a:t>di pericolosità da alluvione e rischio di alluvione </a:t>
            </a:r>
            <a:r>
              <a:rPr lang="it-IT" sz="2800" dirty="0" smtClean="0"/>
              <a:t>di </a:t>
            </a:r>
            <a:r>
              <a:rPr lang="it-IT" sz="2800" dirty="0"/>
              <a:t>cui al d.lgs. 49/2010:</a:t>
            </a:r>
          </a:p>
          <a:p>
            <a:r>
              <a:rPr lang="it-IT" dirty="0" smtClean="0"/>
              <a:t>le </a:t>
            </a:r>
            <a:r>
              <a:rPr lang="it-IT" b="1" u="sng" dirty="0"/>
              <a:t>aree a pericolosità per alluvioni poco frequenti </a:t>
            </a:r>
            <a:r>
              <a:rPr lang="it-IT" dirty="0" smtClean="0"/>
              <a:t>corrispondono </a:t>
            </a:r>
            <a:r>
              <a:rPr lang="it-IT" dirty="0"/>
              <a:t>alle aree classificate negli </a:t>
            </a:r>
            <a:r>
              <a:rPr lang="it-IT" b="1" u="sng" dirty="0"/>
              <a:t>atti di </a:t>
            </a:r>
            <a:r>
              <a:rPr lang="it-IT" b="1" u="sng" dirty="0" smtClean="0"/>
              <a:t>pianificazione </a:t>
            </a:r>
            <a:r>
              <a:rPr lang="it-IT" b="1" u="sng" dirty="0"/>
              <a:t>di </a:t>
            </a:r>
            <a:r>
              <a:rPr lang="it-IT" b="1" u="sng" dirty="0" smtClean="0"/>
              <a:t>bacino </a:t>
            </a:r>
            <a:r>
              <a:rPr lang="it-IT" dirty="0" smtClean="0"/>
              <a:t>come </a:t>
            </a:r>
            <a:r>
              <a:rPr lang="it-IT" dirty="0"/>
              <a:t>aree a pericolosità per alluvioni poco frequenti </a:t>
            </a:r>
            <a:r>
              <a:rPr lang="it-IT" dirty="0" smtClean="0"/>
              <a:t>o </a:t>
            </a:r>
            <a:r>
              <a:rPr lang="it-IT" dirty="0"/>
              <a:t>a pericolosità per alluvioni media o in alternativa alle </a:t>
            </a:r>
            <a:r>
              <a:rPr lang="it-IT" dirty="0" smtClean="0"/>
              <a:t>aree </a:t>
            </a:r>
            <a:r>
              <a:rPr lang="it-IT" dirty="0"/>
              <a:t>classificate dai </a:t>
            </a:r>
            <a:r>
              <a:rPr lang="it-IT" b="1" u="sng" dirty="0"/>
              <a:t>piani strutturali, dai PRG o dai PAI </a:t>
            </a:r>
            <a:r>
              <a:rPr lang="it-IT" dirty="0" smtClean="0"/>
              <a:t>come </a:t>
            </a:r>
            <a:r>
              <a:rPr lang="it-IT" dirty="0"/>
              <a:t>aree a pericolosità idraulica </a:t>
            </a:r>
            <a:r>
              <a:rPr lang="it-IT" b="1" u="sng" dirty="0"/>
              <a:t>elevata</a:t>
            </a:r>
            <a:r>
              <a:rPr lang="it-IT" dirty="0"/>
              <a:t>; nonché alle aree </a:t>
            </a:r>
            <a:r>
              <a:rPr lang="it-IT" dirty="0" smtClean="0"/>
              <a:t>classificate </a:t>
            </a:r>
            <a:r>
              <a:rPr lang="it-IT" dirty="0"/>
              <a:t>dagli </a:t>
            </a:r>
            <a:r>
              <a:rPr lang="it-IT" b="1" u="sng" dirty="0"/>
              <a:t>strumenti di pianificazione territoriale o </a:t>
            </a:r>
            <a:r>
              <a:rPr lang="it-IT" b="1" u="sng" dirty="0" smtClean="0"/>
              <a:t>urbanistica </a:t>
            </a:r>
            <a:r>
              <a:rPr lang="it-IT" b="1" u="sng" dirty="0"/>
              <a:t>comunale </a:t>
            </a:r>
            <a:r>
              <a:rPr lang="it-IT" dirty="0"/>
              <a:t>ai sensi dell’articolo 104 della </a:t>
            </a:r>
            <a:r>
              <a:rPr lang="it-IT" dirty="0" err="1"/>
              <a:t>l.r</a:t>
            </a:r>
            <a:r>
              <a:rPr lang="it-IT" dirty="0"/>
              <a:t>. </a:t>
            </a:r>
            <a:r>
              <a:rPr lang="it-IT" dirty="0" smtClean="0"/>
              <a:t>65/2014</a:t>
            </a:r>
            <a:r>
              <a:rPr lang="it-IT" dirty="0"/>
              <a:t>, come interessate da alluvioni poco </a:t>
            </a:r>
            <a:r>
              <a:rPr lang="it-IT" dirty="0" smtClean="0"/>
              <a:t>frequenti in coerenza con gli atti di pianificazioni di bacino</a:t>
            </a:r>
            <a:endParaRPr lang="it-IT" dirty="0"/>
          </a:p>
          <a:p>
            <a:pPr marL="0" indent="0">
              <a:buNone/>
            </a:pPr>
            <a:endParaRPr lang="it-IT" sz="2800" dirty="0"/>
          </a:p>
          <a:p>
            <a:endParaRPr lang="it-IT" sz="3600" dirty="0" smtClean="0"/>
          </a:p>
          <a:p>
            <a:pPr marL="0" indent="0">
              <a:buNone/>
            </a:pPr>
            <a:endParaRPr lang="it-IT" sz="3600" dirty="0"/>
          </a:p>
          <a:p>
            <a:pPr marL="0" indent="0">
              <a:buNone/>
            </a:pPr>
            <a:endParaRPr lang="it-IT" sz="2800" dirty="0"/>
          </a:p>
          <a:p>
            <a:pPr marL="0" indent="0">
              <a:buNone/>
            </a:pP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783948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 animBg="1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 bwMode="auto">
          <a:xfrm>
            <a:off x="8915400" y="6629400"/>
            <a:ext cx="914400" cy="152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4AFF9D1D-6D95-4DDB-9E78-8BDA92E45265}" type="slidenum">
              <a:rPr lang="it-IT" sz="1200">
                <a:solidFill>
                  <a:schemeClr val="bg1"/>
                </a:solidFill>
                <a:latin typeface="+mn-lt"/>
              </a:rPr>
              <a:pPr algn="r">
                <a:defRPr/>
              </a:pPr>
              <a:t>35</a:t>
            </a:fld>
            <a:endParaRPr lang="it-IT" sz="1200">
              <a:latin typeface="+mn-lt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457200"/>
            <a:ext cx="6934200" cy="381000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DISCIPLINA TRANSITORIA</a:t>
            </a:r>
            <a:endParaRPr lang="it-IT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51205" name="Titolo 1"/>
          <p:cNvSpPr>
            <a:spLocks noGrp="1"/>
          </p:cNvSpPr>
          <p:nvPr>
            <p:ph type="body" idx="4294967295"/>
          </p:nvPr>
        </p:nvSpPr>
        <p:spPr>
          <a:xfrm>
            <a:off x="609600" y="1052736"/>
            <a:ext cx="8839200" cy="5348064"/>
          </a:xfrm>
          <a:solidFill>
            <a:srgbClr val="FFFFCC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marL="0" indent="0">
              <a:buNone/>
            </a:pPr>
            <a:r>
              <a:rPr lang="it-IT" sz="2800" b="1" u="sng" dirty="0" smtClean="0"/>
              <a:t>Altre disposizioni rilevanti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u="sng" dirty="0" smtClean="0"/>
              <a:t>Art. 19:</a:t>
            </a:r>
            <a:r>
              <a:rPr lang="it-IT" dirty="0" smtClean="0"/>
              <a:t> Rilascio </a:t>
            </a:r>
            <a:r>
              <a:rPr lang="it-IT" dirty="0"/>
              <a:t>dell’autorizzazione idraulica nei procedimenti </a:t>
            </a:r>
            <a:r>
              <a:rPr lang="it-IT" dirty="0" smtClean="0"/>
              <a:t>in </a:t>
            </a:r>
            <a:r>
              <a:rPr lang="it-IT" b="1" u="sng" dirty="0"/>
              <a:t>sanatoria</a:t>
            </a:r>
            <a:r>
              <a:rPr lang="it-IT" dirty="0"/>
              <a:t> di competenza dei comuni 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u="sng" dirty="0" smtClean="0"/>
              <a:t>Art. 20: Riesame </a:t>
            </a:r>
            <a:r>
              <a:rPr lang="it-IT" b="1" u="sng" dirty="0"/>
              <a:t>delle mappe di pericolosità </a:t>
            </a:r>
            <a:r>
              <a:rPr lang="it-IT" dirty="0"/>
              <a:t>e di rischio di </a:t>
            </a:r>
            <a:r>
              <a:rPr lang="it-IT" dirty="0" smtClean="0"/>
              <a:t>alluvioni </a:t>
            </a:r>
            <a:r>
              <a:rPr lang="it-IT" dirty="0"/>
              <a:t>e recepimento da parte </a:t>
            </a:r>
            <a:r>
              <a:rPr lang="it-IT" dirty="0" smtClean="0"/>
              <a:t>degli </a:t>
            </a:r>
            <a:r>
              <a:rPr lang="it-IT" dirty="0"/>
              <a:t>strumenti urbanistici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b="1" u="sng" dirty="0" smtClean="0"/>
              <a:t>Art. 22: </a:t>
            </a:r>
            <a:r>
              <a:rPr lang="it-IT" dirty="0" smtClean="0"/>
              <a:t>Realizzazione </a:t>
            </a:r>
            <a:r>
              <a:rPr lang="it-IT" dirty="0"/>
              <a:t>di </a:t>
            </a:r>
            <a:r>
              <a:rPr lang="it-IT" b="1" u="sng" dirty="0"/>
              <a:t>opere idrauliche da parte dei privati</a:t>
            </a:r>
          </a:p>
          <a:p>
            <a:pPr marL="0" indent="0">
              <a:buNone/>
            </a:pPr>
            <a:endParaRPr lang="it-IT" sz="2800" dirty="0"/>
          </a:p>
          <a:p>
            <a:endParaRPr lang="it-IT" sz="3600" dirty="0" smtClean="0"/>
          </a:p>
          <a:p>
            <a:pPr marL="0" indent="0">
              <a:buNone/>
            </a:pPr>
            <a:endParaRPr lang="it-IT" sz="3600" dirty="0"/>
          </a:p>
          <a:p>
            <a:pPr marL="0" indent="0">
              <a:buNone/>
            </a:pPr>
            <a:endParaRPr lang="it-IT" sz="2800" dirty="0"/>
          </a:p>
          <a:p>
            <a:pPr marL="0" indent="0">
              <a:buNone/>
            </a:pP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32896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 bwMode="auto">
          <a:xfrm>
            <a:off x="8915400" y="6629400"/>
            <a:ext cx="914400" cy="152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7879B598-9A0A-4A1C-A32D-C3E107F54DB5}" type="slidenum">
              <a:rPr lang="it-IT" sz="1200">
                <a:solidFill>
                  <a:schemeClr val="bg1"/>
                </a:solidFill>
                <a:latin typeface="+mn-lt"/>
              </a:rPr>
              <a:pPr algn="r">
                <a:defRPr/>
              </a:pPr>
              <a:t>4</a:t>
            </a:fld>
            <a:endParaRPr lang="it-IT" sz="1200">
              <a:latin typeface="+mn-lt"/>
            </a:endParaRPr>
          </a:p>
        </p:txBody>
      </p:sp>
      <p:sp>
        <p:nvSpPr>
          <p:cNvPr id="13619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457200"/>
            <a:ext cx="6934200" cy="381000"/>
          </a:xfrm>
        </p:spPr>
        <p:txBody>
          <a:bodyPr/>
          <a:lstStyle/>
          <a:p>
            <a:pPr algn="ctr" eaLnBrk="1" hangingPunct="1"/>
            <a:r>
              <a:rPr lang="it-IT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LE PARTIZIONI FONDAMENTALI</a:t>
            </a:r>
          </a:p>
        </p:txBody>
      </p:sp>
      <p:sp>
        <p:nvSpPr>
          <p:cNvPr id="136196" name="Titolo 1"/>
          <p:cNvSpPr>
            <a:spLocks noGrp="1"/>
          </p:cNvSpPr>
          <p:nvPr>
            <p:ph type="body" idx="4294967295"/>
          </p:nvPr>
        </p:nvSpPr>
        <p:spPr>
          <a:xfrm>
            <a:off x="580611" y="1286343"/>
            <a:ext cx="8686800" cy="720080"/>
          </a:xfrm>
          <a:solidFill>
            <a:srgbClr val="FFFFCC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endParaRPr lang="it-IT" sz="1200" b="1" dirty="0" smtClean="0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Dieci metri dal ciglio di sponda</a:t>
            </a:r>
          </a:p>
        </p:txBody>
      </p:sp>
      <p:sp>
        <p:nvSpPr>
          <p:cNvPr id="136197" name="Titolo 1"/>
          <p:cNvSpPr>
            <a:spLocks/>
          </p:cNvSpPr>
          <p:nvPr/>
        </p:nvSpPr>
        <p:spPr bwMode="auto">
          <a:xfrm>
            <a:off x="580611" y="2943827"/>
            <a:ext cx="8686800" cy="864096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anchor="ctr"/>
          <a:lstStyle/>
          <a:p>
            <a:pPr algn="ctr"/>
            <a:r>
              <a:rPr lang="it-IT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Nuova costruzione / interventi sul PEE</a:t>
            </a:r>
            <a:endParaRPr lang="it-IT" dirty="0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136198" name="Titolo 1"/>
          <p:cNvSpPr>
            <a:spLocks/>
          </p:cNvSpPr>
          <p:nvPr/>
        </p:nvSpPr>
        <p:spPr bwMode="auto">
          <a:xfrm>
            <a:off x="603531" y="3986478"/>
            <a:ext cx="8686800" cy="79208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anchor="ctr"/>
          <a:lstStyle/>
          <a:p>
            <a:pPr algn="ctr" eaLnBrk="1" hangingPunct="1"/>
            <a:r>
              <a:rPr lang="it-IT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Opere idrauliche ex art. 8 della legge</a:t>
            </a:r>
            <a:endParaRPr lang="it-IT" dirty="0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136199" name="Titolo 1"/>
          <p:cNvSpPr>
            <a:spLocks/>
          </p:cNvSpPr>
          <p:nvPr/>
        </p:nvSpPr>
        <p:spPr bwMode="auto">
          <a:xfrm>
            <a:off x="619886" y="4957121"/>
            <a:ext cx="8686800" cy="864096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anchor="ctr"/>
          <a:lstStyle/>
          <a:p>
            <a:pPr algn="ctr" eaLnBrk="1" hangingPunct="1"/>
            <a:r>
              <a:rPr lang="it-IT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Opere idrauliche realizzate dai privati</a:t>
            </a:r>
            <a:endParaRPr lang="it-IT" dirty="0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8" name="Titolo 1"/>
          <p:cNvSpPr txBox="1">
            <a:spLocks/>
          </p:cNvSpPr>
          <p:nvPr/>
        </p:nvSpPr>
        <p:spPr bwMode="auto">
          <a:xfrm>
            <a:off x="580611" y="2121166"/>
            <a:ext cx="8640960" cy="72008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1" i="0" u="none" strike="noStrike" kern="0" cap="none" spc="0" normalizeH="0" baseline="0" noProof="0" dirty="0" smtClean="0">
              <a:ln>
                <a:noFill/>
              </a:ln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itchFamily="34" charset="0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 pitchFamily="34" charset="0"/>
                <a:ea typeface="+mn-ea"/>
                <a:cs typeface="+mn-cs"/>
              </a:rPr>
              <a:t>Territorio urbanizzato/ non urbanizzato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6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6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6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6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6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6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6" grpId="0" animBg="1" autoUpdateAnimBg="0"/>
      <p:bldP spid="136197" grpId="0" animBg="1" autoUpdateAnimBg="0"/>
      <p:bldP spid="136198" grpId="0" animBg="1" autoUpdateAnimBg="0"/>
      <p:bldP spid="136199" grpId="0" animBg="1" autoUpdateAnimBg="0"/>
      <p:bldP spid="8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 bwMode="auto">
          <a:xfrm>
            <a:off x="8915400" y="6629400"/>
            <a:ext cx="914400" cy="152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7879B598-9A0A-4A1C-A32D-C3E107F54DB5}" type="slidenum">
              <a:rPr lang="it-IT" sz="1200">
                <a:solidFill>
                  <a:schemeClr val="bg1"/>
                </a:solidFill>
                <a:latin typeface="+mn-lt"/>
              </a:rPr>
              <a:pPr algn="r">
                <a:defRPr/>
              </a:pPr>
              <a:t>5</a:t>
            </a:fld>
            <a:endParaRPr lang="it-IT" sz="1200">
              <a:latin typeface="+mn-lt"/>
            </a:endParaRPr>
          </a:p>
        </p:txBody>
      </p:sp>
      <p:sp>
        <p:nvSpPr>
          <p:cNvPr id="13619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457200"/>
            <a:ext cx="6934200" cy="381000"/>
          </a:xfrm>
        </p:spPr>
        <p:txBody>
          <a:bodyPr/>
          <a:lstStyle/>
          <a:p>
            <a:pPr algn="ctr" eaLnBrk="1" hangingPunct="1"/>
            <a:r>
              <a:rPr lang="it-IT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I CONCETTI FONDAMENTALI</a:t>
            </a:r>
          </a:p>
        </p:txBody>
      </p:sp>
      <p:sp>
        <p:nvSpPr>
          <p:cNvPr id="136196" name="Titolo 1"/>
          <p:cNvSpPr>
            <a:spLocks noGrp="1"/>
          </p:cNvSpPr>
          <p:nvPr>
            <p:ph type="body" idx="4294967295"/>
          </p:nvPr>
        </p:nvSpPr>
        <p:spPr>
          <a:xfrm>
            <a:off x="609600" y="1412776"/>
            <a:ext cx="8686800" cy="720080"/>
          </a:xfrm>
          <a:solidFill>
            <a:srgbClr val="FFFFCC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endParaRPr lang="it-IT" sz="1200" b="1" dirty="0" smtClean="0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Aree a pericolosità per alluvioni frequenti</a:t>
            </a:r>
          </a:p>
        </p:txBody>
      </p:sp>
      <p:sp>
        <p:nvSpPr>
          <p:cNvPr id="136197" name="Titolo 1"/>
          <p:cNvSpPr>
            <a:spLocks/>
          </p:cNvSpPr>
          <p:nvPr/>
        </p:nvSpPr>
        <p:spPr bwMode="auto">
          <a:xfrm>
            <a:off x="609600" y="3140968"/>
            <a:ext cx="8686800" cy="864096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anchor="ctr"/>
          <a:lstStyle/>
          <a:p>
            <a:pPr algn="ctr"/>
            <a:r>
              <a:rPr lang="it-IT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Rischio </a:t>
            </a:r>
            <a:r>
              <a:rPr lang="it-IT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idraulico </a:t>
            </a:r>
            <a:r>
              <a:rPr lang="it-IT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R2</a:t>
            </a:r>
            <a:endParaRPr lang="it-IT" dirty="0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136198" name="Titolo 1"/>
          <p:cNvSpPr>
            <a:spLocks/>
          </p:cNvSpPr>
          <p:nvPr/>
        </p:nvSpPr>
        <p:spPr bwMode="auto">
          <a:xfrm>
            <a:off x="609600" y="4149080"/>
            <a:ext cx="8686800" cy="79208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anchor="ctr"/>
          <a:lstStyle/>
          <a:p>
            <a:pPr algn="ctr" eaLnBrk="1" hangingPunct="1"/>
            <a:r>
              <a:rPr lang="it-IT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Magnitudo idraulica</a:t>
            </a:r>
            <a:endParaRPr lang="it-IT" dirty="0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136199" name="Titolo 1"/>
          <p:cNvSpPr>
            <a:spLocks/>
          </p:cNvSpPr>
          <p:nvPr/>
        </p:nvSpPr>
        <p:spPr bwMode="auto">
          <a:xfrm>
            <a:off x="609600" y="5085184"/>
            <a:ext cx="8686800" cy="864096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anchor="ctr"/>
          <a:lstStyle/>
          <a:p>
            <a:pPr algn="ctr" eaLnBrk="1" hangingPunct="1"/>
            <a:r>
              <a:rPr lang="it-IT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Rischio alluvioni</a:t>
            </a:r>
            <a:endParaRPr lang="it-IT" dirty="0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8" name="Titolo 1"/>
          <p:cNvSpPr txBox="1">
            <a:spLocks/>
          </p:cNvSpPr>
          <p:nvPr/>
        </p:nvSpPr>
        <p:spPr bwMode="auto">
          <a:xfrm>
            <a:off x="632520" y="2276872"/>
            <a:ext cx="8640960" cy="72008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1" i="0" u="none" strike="noStrike" kern="0" cap="none" spc="0" normalizeH="0" baseline="0" noProof="0" dirty="0" smtClean="0">
              <a:ln>
                <a:noFill/>
              </a:ln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itchFamily="34" charset="0"/>
              <a:ea typeface="+mn-ea"/>
              <a:cs typeface="+mn-cs"/>
            </a:endParaRPr>
          </a:p>
          <a:p>
            <a:pPr algn="ctr"/>
            <a:r>
              <a:rPr lang="it-IT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Aree a pericolosità per alluvioni poco frequenti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6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6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6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6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6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6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6" grpId="0" animBg="1" autoUpdateAnimBg="0"/>
      <p:bldP spid="136197" grpId="0" animBg="1" autoUpdateAnimBg="0"/>
      <p:bldP spid="136198" grpId="0" animBg="1" autoUpdateAnimBg="0"/>
      <p:bldP spid="136199" grpId="0" animBg="1" autoUpdateAnimBg="0"/>
      <p:bldP spid="8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 bwMode="auto">
          <a:xfrm>
            <a:off x="8915400" y="6629400"/>
            <a:ext cx="914400" cy="152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4AFF9D1D-6D95-4DDB-9E78-8BDA92E45265}" type="slidenum">
              <a:rPr lang="it-IT" sz="1200">
                <a:solidFill>
                  <a:schemeClr val="bg1"/>
                </a:solidFill>
                <a:latin typeface="+mn-lt"/>
              </a:rPr>
              <a:pPr algn="r">
                <a:defRPr/>
              </a:pPr>
              <a:t>6</a:t>
            </a:fld>
            <a:endParaRPr lang="it-IT" sz="1200">
              <a:latin typeface="+mn-lt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457200"/>
            <a:ext cx="6934200" cy="381000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Art. 3: I dieci metri dal ciglio</a:t>
            </a:r>
          </a:p>
        </p:txBody>
      </p:sp>
      <p:sp>
        <p:nvSpPr>
          <p:cNvPr id="51205" name="Titolo 1"/>
          <p:cNvSpPr>
            <a:spLocks noGrp="1"/>
          </p:cNvSpPr>
          <p:nvPr>
            <p:ph type="body" idx="4294967295"/>
          </p:nvPr>
        </p:nvSpPr>
        <p:spPr>
          <a:xfrm>
            <a:off x="609600" y="1143000"/>
            <a:ext cx="8839200" cy="5257800"/>
          </a:xfrm>
          <a:solidFill>
            <a:srgbClr val="FFFFCC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marL="381000" indent="-381000" algn="just" eaLnBrk="1" hangingPunct="1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it-IT" sz="1100" dirty="0" smtClean="0">
              <a:latin typeface="Verdana" pitchFamily="34" charset="0"/>
            </a:endParaRPr>
          </a:p>
          <a:p>
            <a:pPr marL="381000" indent="-381000" algn="ctr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it-IT" sz="3600" dirty="0" smtClean="0"/>
              <a:t>Non sono consentiti </a:t>
            </a:r>
          </a:p>
          <a:p>
            <a:pPr marL="381000" indent="-381000" algn="ctr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it-IT" sz="3600" b="1" u="sng" dirty="0" smtClean="0"/>
              <a:t>nuove costruzioni</a:t>
            </a:r>
            <a:r>
              <a:rPr lang="it-IT" sz="3600" dirty="0" smtClean="0"/>
              <a:t>, </a:t>
            </a:r>
          </a:p>
          <a:p>
            <a:pPr marL="381000" indent="-381000" algn="ctr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it-IT" sz="3600" b="1" u="sng" dirty="0" smtClean="0"/>
              <a:t>nuovi manufatti di qualsiasi natura </a:t>
            </a:r>
            <a:r>
              <a:rPr lang="it-IT" sz="3600" dirty="0" smtClean="0"/>
              <a:t>o </a:t>
            </a:r>
            <a:r>
              <a:rPr lang="it-IT" sz="3600" b="1" u="sng" dirty="0" smtClean="0"/>
              <a:t>trasformazioni morfologiche </a:t>
            </a:r>
          </a:p>
          <a:p>
            <a:pPr marL="381000" indent="-381000" algn="ctr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it-IT" sz="3600" dirty="0" smtClean="0"/>
              <a:t>negli alvei, nelle golene, sugli argini e nelle aree comprendenti le due fasce di larghezza di </a:t>
            </a:r>
            <a:r>
              <a:rPr lang="it-IT" sz="3600" b="1" u="sng" dirty="0" smtClean="0"/>
              <a:t>dieci metri </a:t>
            </a:r>
            <a:r>
              <a:rPr lang="it-IT" sz="3600" dirty="0" smtClean="0"/>
              <a:t>dal piede esterno dell'argine o, in mancanza, dal ciglio di sponda dei corsi d'acqua</a:t>
            </a:r>
          </a:p>
          <a:p>
            <a:pPr marL="381000" indent="-381000" algn="ctr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it-IT" sz="3600" b="1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81000" indent="-381000" algn="ctr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it-IT" sz="1050" b="1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 bwMode="auto">
          <a:xfrm>
            <a:off x="8915400" y="6629400"/>
            <a:ext cx="914400" cy="152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4AFF9D1D-6D95-4DDB-9E78-8BDA92E45265}" type="slidenum">
              <a:rPr lang="it-IT" sz="1200">
                <a:solidFill>
                  <a:schemeClr val="bg1"/>
                </a:solidFill>
                <a:latin typeface="+mn-lt"/>
              </a:rPr>
              <a:pPr algn="r">
                <a:defRPr/>
              </a:pPr>
              <a:t>7</a:t>
            </a:fld>
            <a:endParaRPr lang="it-IT" sz="1200">
              <a:latin typeface="+mn-lt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457200"/>
            <a:ext cx="6934200" cy="381000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Art. 3: I dieci metri dal ciglio</a:t>
            </a:r>
          </a:p>
        </p:txBody>
      </p:sp>
      <p:sp>
        <p:nvSpPr>
          <p:cNvPr id="51205" name="Titolo 1"/>
          <p:cNvSpPr>
            <a:spLocks noGrp="1"/>
          </p:cNvSpPr>
          <p:nvPr>
            <p:ph type="body" idx="4294967295"/>
          </p:nvPr>
        </p:nvSpPr>
        <p:spPr>
          <a:xfrm>
            <a:off x="609600" y="1052736"/>
            <a:ext cx="8839200" cy="5348064"/>
          </a:xfrm>
          <a:solidFill>
            <a:srgbClr val="FFFFCC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buNone/>
            </a:pPr>
            <a:r>
              <a:rPr lang="it-IT" sz="2300" b="1" u="sng" dirty="0" smtClean="0"/>
              <a:t>Sono consentiti i</a:t>
            </a:r>
            <a:r>
              <a:rPr lang="it-IT" sz="2300" dirty="0" smtClean="0"/>
              <a:t> seguenti interventi: </a:t>
            </a:r>
          </a:p>
          <a:p>
            <a:r>
              <a:rPr lang="it-IT" sz="2300" dirty="0" smtClean="0"/>
              <a:t>a) </a:t>
            </a:r>
            <a:r>
              <a:rPr lang="it-IT" sz="2300" b="1" u="sng" dirty="0" smtClean="0"/>
              <a:t> interventi di natura idraulica</a:t>
            </a:r>
            <a:r>
              <a:rPr lang="it-IT" sz="2300" dirty="0" smtClean="0"/>
              <a:t>, quali in particolare: </a:t>
            </a:r>
          </a:p>
          <a:p>
            <a:r>
              <a:rPr lang="it-IT" sz="2300" dirty="0" smtClean="0"/>
              <a:t>1)  trasformazioni morfologiche degli alvei e delle golene; </a:t>
            </a:r>
          </a:p>
          <a:p>
            <a:r>
              <a:rPr lang="it-IT" sz="2300" dirty="0" smtClean="0"/>
              <a:t>2)  impermeabilizzazione del fondo degli alvei;  </a:t>
            </a:r>
          </a:p>
          <a:p>
            <a:r>
              <a:rPr lang="it-IT" sz="2300" dirty="0" smtClean="0"/>
              <a:t>b)  reti dei servizi essenziali e opere </a:t>
            </a:r>
            <a:r>
              <a:rPr lang="it-IT" sz="2300" dirty="0" err="1" smtClean="0"/>
              <a:t>sovrapassanti</a:t>
            </a:r>
            <a:r>
              <a:rPr lang="it-IT" sz="2300" dirty="0" smtClean="0"/>
              <a:t> o sottopassanti il corso d'acqua; </a:t>
            </a:r>
          </a:p>
          <a:p>
            <a:r>
              <a:rPr lang="it-IT" sz="2300" dirty="0" smtClean="0"/>
              <a:t>c)  opere finalizzate alla tutela del corso d'acqua e dei corpi idrici sottesi; </a:t>
            </a:r>
          </a:p>
          <a:p>
            <a:r>
              <a:rPr lang="it-IT" sz="2300" dirty="0" smtClean="0"/>
              <a:t>d)  opere connesse alle concessioni  …</a:t>
            </a:r>
          </a:p>
          <a:p>
            <a:r>
              <a:rPr lang="it-IT" sz="2300" dirty="0" smtClean="0"/>
              <a:t>e)  interventi volti a garantire la fruibilità pubblica; </a:t>
            </a:r>
          </a:p>
          <a:p>
            <a:r>
              <a:rPr lang="it-IT" sz="2300" dirty="0" smtClean="0"/>
              <a:t>f)  </a:t>
            </a:r>
            <a:r>
              <a:rPr lang="it-IT" sz="2300" b="1" u="sng" dirty="0" smtClean="0"/>
              <a:t>itinerari ciclopedonali</a:t>
            </a:r>
            <a:r>
              <a:rPr lang="it-IT" sz="2300" dirty="0" smtClean="0"/>
              <a:t>; </a:t>
            </a:r>
          </a:p>
          <a:p>
            <a:r>
              <a:rPr lang="it-IT" sz="2300" dirty="0" smtClean="0"/>
              <a:t>g)  opere di adduzione e restituzione idrica; </a:t>
            </a:r>
          </a:p>
          <a:p>
            <a:r>
              <a:rPr lang="it-IT" sz="2300" dirty="0" smtClean="0"/>
              <a:t>h)  interventi di riqualificazione ambientale.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 bwMode="auto">
          <a:xfrm>
            <a:off x="8915400" y="6629400"/>
            <a:ext cx="914400" cy="152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4AFF9D1D-6D95-4DDB-9E78-8BDA92E45265}" type="slidenum">
              <a:rPr lang="it-IT" sz="1200">
                <a:solidFill>
                  <a:schemeClr val="bg1"/>
                </a:solidFill>
                <a:latin typeface="+mn-lt"/>
              </a:rPr>
              <a:pPr algn="r">
                <a:defRPr/>
              </a:pPr>
              <a:t>8</a:t>
            </a:fld>
            <a:endParaRPr lang="it-IT" sz="1200">
              <a:latin typeface="+mn-lt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457200"/>
            <a:ext cx="6934200" cy="381000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Art. 3: I dieci metri dal ciglio</a:t>
            </a:r>
          </a:p>
        </p:txBody>
      </p:sp>
      <p:sp>
        <p:nvSpPr>
          <p:cNvPr id="51205" name="Titolo 1"/>
          <p:cNvSpPr>
            <a:spLocks noGrp="1"/>
          </p:cNvSpPr>
          <p:nvPr>
            <p:ph type="body" idx="4294967295"/>
          </p:nvPr>
        </p:nvSpPr>
        <p:spPr>
          <a:xfrm>
            <a:off x="609600" y="1052736"/>
            <a:ext cx="8839200" cy="5348064"/>
          </a:xfrm>
          <a:solidFill>
            <a:srgbClr val="FFFFCC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buNone/>
            </a:pPr>
            <a:r>
              <a:rPr lang="it-IT" sz="2800" b="1" u="sng" dirty="0" smtClean="0"/>
              <a:t>Sul patrimonio edilizio esistente</a:t>
            </a:r>
            <a:r>
              <a:rPr lang="it-IT" sz="2800" dirty="0" smtClean="0"/>
              <a:t>, legittimamente realizzato […] sono consentiti, qualora ammessi dagli strumenti di pianificazione territoriale o urbanistica comunali, </a:t>
            </a:r>
            <a:r>
              <a:rPr lang="it-IT" sz="2800" b="1" dirty="0" smtClean="0"/>
              <a:t>tutti gli interventi edilizi finalizzati esclusivamente alla conservazione e alla manutenzione dei manufatti,</a:t>
            </a:r>
            <a:r>
              <a:rPr lang="it-IT" sz="2800" dirty="0" smtClean="0"/>
              <a:t> </a:t>
            </a:r>
          </a:p>
          <a:p>
            <a:pPr>
              <a:buNone/>
            </a:pPr>
            <a:endParaRPr lang="it-IT" sz="2800" dirty="0" smtClean="0"/>
          </a:p>
          <a:p>
            <a:pPr>
              <a:buNone/>
            </a:pPr>
            <a:r>
              <a:rPr lang="it-IT" sz="2800" b="1" u="sng" dirty="0" smtClean="0"/>
              <a:t>a condizione </a:t>
            </a:r>
            <a:r>
              <a:rPr lang="it-IT" sz="2800" dirty="0" smtClean="0"/>
              <a:t>che siano realizzati </a:t>
            </a:r>
            <a:r>
              <a:rPr lang="it-IT" sz="2800" b="1" u="sng" dirty="0" smtClean="0"/>
              <a:t>interventi di difesa locale </a:t>
            </a:r>
            <a:r>
              <a:rPr lang="it-IT" sz="2800" dirty="0" smtClean="0"/>
              <a:t>qualora si modifichino le parti dell'involucro edilizio direttamente interessate dal fenomeno alluvionale relativo allo scenario per alluvioni poco frequenti.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 bwMode="auto">
          <a:xfrm>
            <a:off x="8915400" y="6629400"/>
            <a:ext cx="914400" cy="152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4AFF9D1D-6D95-4DDB-9E78-8BDA92E45265}" type="slidenum">
              <a:rPr lang="it-IT" sz="1200">
                <a:solidFill>
                  <a:schemeClr val="bg1"/>
                </a:solidFill>
                <a:latin typeface="+mn-lt"/>
              </a:rPr>
              <a:pPr algn="r">
                <a:defRPr/>
              </a:pPr>
              <a:t>9</a:t>
            </a:fld>
            <a:endParaRPr lang="it-IT" sz="1200">
              <a:latin typeface="+mn-lt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457200"/>
            <a:ext cx="6934200" cy="381000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Art. 3: I dieci metri dal ciglio</a:t>
            </a:r>
          </a:p>
        </p:txBody>
      </p:sp>
      <p:sp>
        <p:nvSpPr>
          <p:cNvPr id="51205" name="Titolo 1"/>
          <p:cNvSpPr>
            <a:spLocks noGrp="1"/>
          </p:cNvSpPr>
          <p:nvPr>
            <p:ph type="body" idx="4294967295"/>
          </p:nvPr>
        </p:nvSpPr>
        <p:spPr>
          <a:xfrm>
            <a:off x="609600" y="1052736"/>
            <a:ext cx="8839200" cy="5348064"/>
          </a:xfrm>
          <a:solidFill>
            <a:srgbClr val="FFFFCC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buNone/>
            </a:pPr>
            <a:r>
              <a:rPr lang="it-IT" sz="2800" b="1" u="sng" dirty="0" smtClean="0"/>
              <a:t>Sul patrimonio edilizio esistente</a:t>
            </a:r>
            <a:r>
              <a:rPr lang="it-IT" sz="2800" dirty="0" smtClean="0"/>
              <a:t>, legittimamente realizzato […] </a:t>
            </a:r>
            <a:r>
              <a:rPr lang="it-IT" sz="2800" b="1" u="sng" dirty="0" smtClean="0"/>
              <a:t>non </a:t>
            </a:r>
            <a:r>
              <a:rPr lang="it-IT" sz="2800" dirty="0" smtClean="0"/>
              <a:t>sono comunque consentiti i </a:t>
            </a:r>
            <a:r>
              <a:rPr lang="it-IT" sz="2800" b="1" u="sng" dirty="0" smtClean="0"/>
              <a:t>frazionamenti ed i mutamenti di destinazione d'uso comportanti la creazione di unità immobiliari con funzione residenziale o </a:t>
            </a:r>
            <a:r>
              <a:rPr lang="it-IT" sz="2800" b="1" u="sng" dirty="0" err="1" smtClean="0"/>
              <a:t>turistico-ricettiva</a:t>
            </a:r>
            <a:r>
              <a:rPr lang="it-IT" sz="2800" b="1" u="sng" dirty="0" smtClean="0"/>
              <a:t> o, comunque, adibite al pernottamento, </a:t>
            </a:r>
            <a:r>
              <a:rPr lang="it-IT" sz="2800" dirty="0" smtClean="0"/>
              <a:t>interventi quali quelli di </a:t>
            </a:r>
            <a:r>
              <a:rPr lang="it-IT" sz="2800" b="1" dirty="0" smtClean="0"/>
              <a:t>ristrutturazione urbanistica, ristrutturazione edilizia ricostruttiva, interventi di sostituzione edilizia e quelli comportanti le addizioni volumetriche.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 animBg="1" autoUpdateAnimBg="0"/>
    </p:bldLst>
  </p:timing>
</p:sld>
</file>

<file path=ppt/theme/theme1.xml><?xml version="1.0" encoding="utf-8"?>
<a:theme xmlns:a="http://schemas.openxmlformats.org/drawingml/2006/main" name="6_B_prodotti">
  <a:themeElements>
    <a:clrScheme name="B_prodotti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6_B_prodott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" charset="0"/>
          </a:defRPr>
        </a:defPPr>
      </a:lstStyle>
    </a:lnDef>
  </a:objectDefaults>
  <a:extraClrSchemeLst>
    <a:extraClrScheme>
      <a:clrScheme name="B_prodotti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_prodotti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_prodotti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_prodotti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_prodotti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_prodotti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_prodotti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_prodotti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_prodotti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_prodotti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_prodotti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_prodotti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B_prodotti</Template>
  <TotalTime>2129</TotalTime>
  <Words>2303</Words>
  <Application>Microsoft Office PowerPoint</Application>
  <PresentationFormat>A4 (21x29,7 cm)</PresentationFormat>
  <Paragraphs>270</Paragraphs>
  <Slides>35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35</vt:i4>
      </vt:variant>
    </vt:vector>
  </HeadingPairs>
  <TitlesOfParts>
    <vt:vector size="42" baseType="lpstr">
      <vt:lpstr>Arial</vt:lpstr>
      <vt:lpstr>Times</vt:lpstr>
      <vt:lpstr>Times CE</vt:lpstr>
      <vt:lpstr>Times New Roman</vt:lpstr>
      <vt:lpstr>Verdana</vt:lpstr>
      <vt:lpstr>Wingdings</vt:lpstr>
      <vt:lpstr>6_B_prodotti</vt:lpstr>
      <vt:lpstr>La legge regionale 41/2018 in tema di prevenzione del rischio idraulico: profili giuridici  </vt:lpstr>
      <vt:lpstr>Il percorso di formazione</vt:lpstr>
      <vt:lpstr>L’impostazione</vt:lpstr>
      <vt:lpstr>LE PARTIZIONI FONDAMENTALI</vt:lpstr>
      <vt:lpstr>I CONCETTI FONDAMENTALI</vt:lpstr>
      <vt:lpstr>Art. 3: I dieci metri dal ciglio</vt:lpstr>
      <vt:lpstr>Art. 3: I dieci metri dal ciglio</vt:lpstr>
      <vt:lpstr>Art. 3: I dieci metri dal ciglio</vt:lpstr>
      <vt:lpstr>Art. 3: I dieci metri dal ciglio</vt:lpstr>
      <vt:lpstr>Art. 3: I dieci metri dal ciglio</vt:lpstr>
      <vt:lpstr>Art. 3: I dieci metri dal ciglio</vt:lpstr>
      <vt:lpstr>Art. 3: I dieci metri dal ciglio</vt:lpstr>
      <vt:lpstr>Art. 3: I dieci metri dal ciglio</vt:lpstr>
      <vt:lpstr>Art. 3: I dieci metri dal ciglio</vt:lpstr>
      <vt:lpstr> RUOLO DEGLI EELL: LE OPERE EX ART. 8</vt:lpstr>
      <vt:lpstr>RUOLO DEGLI EELL: LE OPERE EX ART. 8</vt:lpstr>
      <vt:lpstr>RUOLO DEGLI EELL: LE OPERE EX ART. 8</vt:lpstr>
      <vt:lpstr>RUOLO DEGLI EELL: LE OPERE EX ART. 8</vt:lpstr>
      <vt:lpstr>RUOLO DEGLI EELL: LE OPERE EX ART. 8</vt:lpstr>
      <vt:lpstr>GLI INTERVENTI DENTRO IL TERR. URB.</vt:lpstr>
      <vt:lpstr>GLI INTERVENTI DENTRO IL TERR. URB.</vt:lpstr>
      <vt:lpstr>GLI INTERVENTI DENTRO IL TERR. URB.</vt:lpstr>
      <vt:lpstr>GLI INTERVENTI DENTRO IL TERR. URB.</vt:lpstr>
      <vt:lpstr>GLI INTERVENTI DENTRO IL TERR. URB.</vt:lpstr>
      <vt:lpstr>GLI INTERVENTI DENTRO IL TERR. URB.</vt:lpstr>
      <vt:lpstr>GLI INTERVENTI DENTRO IL TERR. URB.</vt:lpstr>
      <vt:lpstr>GLI INTERVENTI DENTRO IL TERR. URB.</vt:lpstr>
      <vt:lpstr>GLI INTERVENTI DENTRO IL TERR. URB.</vt:lpstr>
      <vt:lpstr>GLI INTERVENTI DENTRO IL TERR. URB.</vt:lpstr>
      <vt:lpstr>GLI INTERVENTI FUORI DEL TERR. URB.</vt:lpstr>
      <vt:lpstr>GLI INTERVENTI FUORI DEL TERR. URB.</vt:lpstr>
      <vt:lpstr>DISCIPLINA TRANSITORIA</vt:lpstr>
      <vt:lpstr>DISCIPLINA TRANSITORIA</vt:lpstr>
      <vt:lpstr>DISCIPLINA TRANSITORIA</vt:lpstr>
      <vt:lpstr>DISCIPLINA TRANSITORIA</vt:lpstr>
    </vt:vector>
  </TitlesOfParts>
  <Company>Rso S.p.A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Titolo</dc:title>
  <dc:creator>Fmaltese</dc:creator>
  <cp:lastModifiedBy>Utente</cp:lastModifiedBy>
  <cp:revision>112</cp:revision>
  <dcterms:created xsi:type="dcterms:W3CDTF">2009-01-22T13:57:19Z</dcterms:created>
  <dcterms:modified xsi:type="dcterms:W3CDTF">2018-11-25T23:18:44Z</dcterms:modified>
</cp:coreProperties>
</file>